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6" d="100"/>
          <a:sy n="76" d="100"/>
        </p:scale>
        <p:origin x="12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0242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3.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3.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hyperlink" Target="https://gamma.app" TargetMode="External"/><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IN" dirty="0">
              <a:highlight>
                <a:srgbClr val="C0C0C0"/>
              </a:highlight>
            </a:endParaRPr>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93790" y="2096095"/>
            <a:ext cx="7556421" cy="1956435"/>
          </a:xfrm>
          <a:prstGeom prst="rect">
            <a:avLst/>
          </a:prstGeom>
          <a:noFill/>
          <a:ln/>
        </p:spPr>
        <p:txBody>
          <a:bodyPr wrap="square" rtlCol="0" anchor="t"/>
          <a:lstStyle/>
          <a:p>
            <a:pPr marL="0" indent="0">
              <a:lnSpc>
                <a:spcPts val="7702"/>
              </a:lnSpc>
              <a:buNone/>
            </a:pPr>
            <a:r>
              <a:rPr lang="en-US" sz="6162" dirty="0">
                <a:solidFill>
                  <a:srgbClr val="FFFFFF"/>
                </a:solidFill>
                <a:latin typeface="Roboto" pitchFamily="34" charset="0"/>
                <a:ea typeface="Roboto" pitchFamily="34" charset="-122"/>
                <a:cs typeface="Roboto" pitchFamily="34" charset="-120"/>
              </a:rPr>
              <a:t>Webcam Spyware: The Silent Threat</a:t>
            </a:r>
            <a:endParaRPr lang="en-US" sz="6162" dirty="0"/>
          </a:p>
        </p:txBody>
      </p:sp>
      <p:sp>
        <p:nvSpPr>
          <p:cNvPr id="6" name="Text 2"/>
          <p:cNvSpPr/>
          <p:nvPr/>
        </p:nvSpPr>
        <p:spPr>
          <a:xfrm>
            <a:off x="793790" y="4392692"/>
            <a:ext cx="7556421" cy="1088708"/>
          </a:xfrm>
          <a:prstGeom prst="rect">
            <a:avLst/>
          </a:prstGeom>
          <a:noFill/>
          <a:ln/>
        </p:spPr>
        <p:txBody>
          <a:bodyPr wrap="square" rtlCol="0" anchor="t"/>
          <a:lstStyle/>
          <a:p>
            <a:pPr marL="0" indent="0">
              <a:lnSpc>
                <a:spcPts val="2858"/>
              </a:lnSpc>
              <a:buNone/>
            </a:pPr>
            <a:r>
              <a:rPr lang="en-US" sz="1786" dirty="0">
                <a:solidFill>
                  <a:srgbClr val="CFD0D8"/>
                </a:solidFill>
                <a:latin typeface="Roboto" pitchFamily="34" charset="0"/>
                <a:ea typeface="Roboto" pitchFamily="34" charset="-122"/>
                <a:cs typeface="Roboto" pitchFamily="34" charset="-120"/>
              </a:rPr>
              <a:t>Webcam spyware is malicious software designed to secretly access and record your webcam. This type of spyware can be installed without your knowledge, allowing attackers to monitor your activities in real-time.</a:t>
            </a:r>
            <a:endParaRPr lang="en-US" sz="1786" dirty="0"/>
          </a:p>
        </p:txBody>
      </p:sp>
      <p:sp>
        <p:nvSpPr>
          <p:cNvPr id="9" name="Text 4"/>
          <p:cNvSpPr/>
          <p:nvPr/>
        </p:nvSpPr>
        <p:spPr>
          <a:xfrm>
            <a:off x="1270040" y="5736550"/>
            <a:ext cx="1029533" cy="396835"/>
          </a:xfrm>
          <a:prstGeom prst="rect">
            <a:avLst/>
          </a:prstGeom>
          <a:noFill/>
          <a:ln/>
        </p:spPr>
        <p:txBody>
          <a:bodyPr wrap="none" rtlCol="0" anchor="t"/>
          <a:lstStyle/>
          <a:p>
            <a:pPr marL="0" indent="0" algn="l">
              <a:lnSpc>
                <a:spcPts val="3126"/>
              </a:lnSpc>
              <a:buNone/>
            </a:pPr>
            <a:endParaRPr lang="en-US" sz="2233" dirty="0"/>
          </a:p>
        </p:txBody>
      </p:sp>
      <p:pic>
        <p:nvPicPr>
          <p:cNvPr id="10" name="Image 3" descr="preencoded.png"/>
          <p:cNvPicPr>
            <a:picLocks noChangeAspect="1"/>
          </p:cNvPicPr>
          <p:nvPr/>
        </p:nvPicPr>
        <p:blipFill>
          <a:blip r:embed="rId5"/>
          <a:stretch>
            <a:fillRect/>
          </a:stretch>
        </p:blipFill>
        <p:spPr>
          <a:xfrm>
            <a:off x="6827994" y="2709690"/>
            <a:ext cx="213967" cy="45719"/>
          </a:xfrm>
          <a:prstGeom prst="rect">
            <a:avLst/>
          </a:prstGeom>
        </p:spPr>
      </p:pic>
      <p:sp>
        <p:nvSpPr>
          <p:cNvPr id="17" name="TextBox 16">
            <a:extLst>
              <a:ext uri="{FF2B5EF4-FFF2-40B4-BE49-F238E27FC236}">
                <a16:creationId xmlns:a16="http://schemas.microsoft.com/office/drawing/2014/main" id="{8F6B7E20-4F3A-DE0A-28E4-97ACF92F791B}"/>
              </a:ext>
            </a:extLst>
          </p:cNvPr>
          <p:cNvSpPr txBox="1"/>
          <p:nvPr/>
        </p:nvSpPr>
        <p:spPr>
          <a:xfrm>
            <a:off x="6858000" y="3389971"/>
            <a:ext cx="914400" cy="646331"/>
          </a:xfrm>
          <a:prstGeom prst="rect">
            <a:avLst/>
          </a:prstGeom>
          <a:noFill/>
        </p:spPr>
        <p:txBody>
          <a:bodyPr wrap="square" rtlCol="0">
            <a:spAutoFit/>
          </a:bodyPr>
          <a:lstStyle/>
          <a:p>
            <a:r>
              <a:rPr lang="en-IN" dirty="0"/>
              <a:t>ST#IS#6658</a:t>
            </a:r>
          </a:p>
        </p:txBody>
      </p:sp>
      <p:sp>
        <p:nvSpPr>
          <p:cNvPr id="18" name="TextBox 17">
            <a:extLst>
              <a:ext uri="{FF2B5EF4-FFF2-40B4-BE49-F238E27FC236}">
                <a16:creationId xmlns:a16="http://schemas.microsoft.com/office/drawing/2014/main" id="{BC7B77ED-A3A5-F07B-C79D-3DCCE191FBE5}"/>
              </a:ext>
            </a:extLst>
          </p:cNvPr>
          <p:cNvSpPr txBox="1"/>
          <p:nvPr/>
        </p:nvSpPr>
        <p:spPr>
          <a:xfrm flipH="1">
            <a:off x="793790" y="6116836"/>
            <a:ext cx="4692611" cy="369332"/>
          </a:xfrm>
          <a:prstGeom prst="rect">
            <a:avLst/>
          </a:prstGeom>
          <a:noFill/>
        </p:spPr>
        <p:txBody>
          <a:bodyPr wrap="square" rtlCol="0">
            <a:spAutoFit/>
          </a:bodyPr>
          <a:lstStyle/>
          <a:p>
            <a:r>
              <a:rPr lang="en-IN" dirty="0" smtClean="0">
                <a:solidFill>
                  <a:schemeClr val="bg1"/>
                </a:solidFill>
              </a:rPr>
              <a:t>N PRANEETH</a:t>
            </a:r>
            <a:endParaRPr lang="en-IN"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7488" y="1655088"/>
            <a:ext cx="4919424" cy="4919424"/>
          </a:xfrm>
          <a:prstGeom prst="rect">
            <a:avLst/>
          </a:prstGeom>
        </p:spPr>
      </p:pic>
      <p:sp>
        <p:nvSpPr>
          <p:cNvPr id="6" name="Text 1"/>
          <p:cNvSpPr/>
          <p:nvPr/>
        </p:nvSpPr>
        <p:spPr>
          <a:xfrm>
            <a:off x="793790" y="1065967"/>
            <a:ext cx="6817043" cy="708779"/>
          </a:xfrm>
          <a:prstGeom prst="rect">
            <a:avLst/>
          </a:prstGeom>
          <a:noFill/>
          <a:ln/>
        </p:spPr>
        <p:txBody>
          <a:bodyPr wrap="none" rtlCol="0" anchor="t"/>
          <a:lstStyle/>
          <a:p>
            <a:pPr marL="0" indent="0">
              <a:lnSpc>
                <a:spcPts val="5581"/>
              </a:lnSpc>
              <a:buNone/>
            </a:pPr>
            <a:r>
              <a:rPr lang="en-US" sz="4465" dirty="0">
                <a:solidFill>
                  <a:srgbClr val="FFFFFF"/>
                </a:solidFill>
                <a:latin typeface="Roboto" pitchFamily="34" charset="0"/>
                <a:ea typeface="Roboto" pitchFamily="34" charset="-122"/>
                <a:cs typeface="Roboto" pitchFamily="34" charset="-120"/>
              </a:rPr>
              <a:t>What is Webcam Spyware?</a:t>
            </a:r>
            <a:endParaRPr lang="en-US" sz="4465" dirty="0"/>
          </a:p>
        </p:txBody>
      </p:sp>
      <p:sp>
        <p:nvSpPr>
          <p:cNvPr id="7" name="Shape 2"/>
          <p:cNvSpPr/>
          <p:nvPr/>
        </p:nvSpPr>
        <p:spPr>
          <a:xfrm>
            <a:off x="793790" y="2114907"/>
            <a:ext cx="3664863" cy="3136702"/>
          </a:xfrm>
          <a:prstGeom prst="roundRect">
            <a:avLst>
              <a:gd name="adj" fmla="val 3037"/>
            </a:avLst>
          </a:prstGeom>
          <a:solidFill>
            <a:srgbClr val="182567"/>
          </a:solidFill>
          <a:ln w="7620">
            <a:solidFill>
              <a:srgbClr val="313E80"/>
            </a:solidFill>
            <a:prstDash val="solid"/>
          </a:ln>
        </p:spPr>
      </p:sp>
      <p:sp>
        <p:nvSpPr>
          <p:cNvPr id="8" name="Text 3"/>
          <p:cNvSpPr/>
          <p:nvPr/>
        </p:nvSpPr>
        <p:spPr>
          <a:xfrm>
            <a:off x="1028224" y="2349341"/>
            <a:ext cx="2835235" cy="354330"/>
          </a:xfrm>
          <a:prstGeom prst="rect">
            <a:avLst/>
          </a:prstGeom>
          <a:noFill/>
          <a:ln/>
        </p:spPr>
        <p:txBody>
          <a:bodyPr wrap="none" rtlCol="0" anchor="t"/>
          <a:lstStyle/>
          <a:p>
            <a:pPr marL="0" indent="0">
              <a:lnSpc>
                <a:spcPts val="2791"/>
              </a:lnSpc>
              <a:buNone/>
            </a:pPr>
            <a:r>
              <a:rPr lang="en-US" sz="2233" dirty="0">
                <a:solidFill>
                  <a:srgbClr val="CFD0D8"/>
                </a:solidFill>
                <a:latin typeface="Roboto" pitchFamily="34" charset="0"/>
                <a:ea typeface="Roboto" pitchFamily="34" charset="-122"/>
                <a:cs typeface="Roboto" pitchFamily="34" charset="-120"/>
              </a:rPr>
              <a:t>Types of Spyware</a:t>
            </a:r>
            <a:endParaRPr lang="en-US" sz="2233" dirty="0"/>
          </a:p>
        </p:txBody>
      </p:sp>
      <p:sp>
        <p:nvSpPr>
          <p:cNvPr id="9" name="Text 4"/>
          <p:cNvSpPr/>
          <p:nvPr/>
        </p:nvSpPr>
        <p:spPr>
          <a:xfrm>
            <a:off x="1028224" y="2839760"/>
            <a:ext cx="3195995" cy="2177415"/>
          </a:xfrm>
          <a:prstGeom prst="rect">
            <a:avLst/>
          </a:prstGeom>
          <a:noFill/>
          <a:ln/>
        </p:spPr>
        <p:txBody>
          <a:bodyPr wrap="square" rtlCol="0" anchor="t"/>
          <a:lstStyle/>
          <a:p>
            <a:pPr marL="0" indent="0">
              <a:lnSpc>
                <a:spcPts val="2858"/>
              </a:lnSpc>
              <a:buNone/>
            </a:pPr>
            <a:r>
              <a:rPr lang="en-US" sz="1786" dirty="0">
                <a:solidFill>
                  <a:srgbClr val="CFD0D8"/>
                </a:solidFill>
                <a:latin typeface="Roboto" pitchFamily="34" charset="0"/>
                <a:ea typeface="Roboto" pitchFamily="34" charset="-122"/>
                <a:cs typeface="Roboto" pitchFamily="34" charset="-120"/>
              </a:rPr>
              <a:t>Webcam spyware can be installed through various methods, including malicious emails, infected websites, or hidden within legitimate software.</a:t>
            </a:r>
            <a:endParaRPr lang="en-US" sz="1786" dirty="0"/>
          </a:p>
        </p:txBody>
      </p:sp>
      <p:sp>
        <p:nvSpPr>
          <p:cNvPr id="10" name="Shape 5"/>
          <p:cNvSpPr/>
          <p:nvPr/>
        </p:nvSpPr>
        <p:spPr>
          <a:xfrm>
            <a:off x="4685467" y="2114907"/>
            <a:ext cx="3664863" cy="3136702"/>
          </a:xfrm>
          <a:prstGeom prst="roundRect">
            <a:avLst>
              <a:gd name="adj" fmla="val 3037"/>
            </a:avLst>
          </a:prstGeom>
          <a:solidFill>
            <a:srgbClr val="182567"/>
          </a:solidFill>
          <a:ln w="7620">
            <a:solidFill>
              <a:srgbClr val="313E80"/>
            </a:solidFill>
            <a:prstDash val="solid"/>
          </a:ln>
        </p:spPr>
      </p:sp>
      <p:sp>
        <p:nvSpPr>
          <p:cNvPr id="11" name="Text 6"/>
          <p:cNvSpPr/>
          <p:nvPr/>
        </p:nvSpPr>
        <p:spPr>
          <a:xfrm>
            <a:off x="4919901" y="2349341"/>
            <a:ext cx="3195995" cy="708660"/>
          </a:xfrm>
          <a:prstGeom prst="rect">
            <a:avLst/>
          </a:prstGeom>
          <a:noFill/>
          <a:ln/>
        </p:spPr>
        <p:txBody>
          <a:bodyPr wrap="square" rtlCol="0" anchor="t"/>
          <a:lstStyle/>
          <a:p>
            <a:pPr marL="0" indent="0">
              <a:lnSpc>
                <a:spcPts val="2791"/>
              </a:lnSpc>
              <a:buNone/>
            </a:pPr>
            <a:r>
              <a:rPr lang="en-US" sz="2233" dirty="0">
                <a:solidFill>
                  <a:srgbClr val="CFD0D8"/>
                </a:solidFill>
                <a:latin typeface="Roboto" pitchFamily="34" charset="0"/>
                <a:ea typeface="Roboto" pitchFamily="34" charset="-122"/>
                <a:cs typeface="Roboto" pitchFamily="34" charset="-120"/>
              </a:rPr>
              <a:t>Operating System Compatibility</a:t>
            </a:r>
            <a:endParaRPr lang="en-US" sz="2233" dirty="0"/>
          </a:p>
        </p:txBody>
      </p:sp>
      <p:sp>
        <p:nvSpPr>
          <p:cNvPr id="12" name="Text 7"/>
          <p:cNvSpPr/>
          <p:nvPr/>
        </p:nvSpPr>
        <p:spPr>
          <a:xfrm>
            <a:off x="4919901" y="3194090"/>
            <a:ext cx="3195995" cy="1451610"/>
          </a:xfrm>
          <a:prstGeom prst="rect">
            <a:avLst/>
          </a:prstGeom>
          <a:noFill/>
          <a:ln/>
        </p:spPr>
        <p:txBody>
          <a:bodyPr wrap="square" rtlCol="0" anchor="t"/>
          <a:lstStyle/>
          <a:p>
            <a:pPr marL="0" indent="0">
              <a:lnSpc>
                <a:spcPts val="2858"/>
              </a:lnSpc>
              <a:buNone/>
            </a:pPr>
            <a:r>
              <a:rPr lang="en-US" sz="1786" dirty="0">
                <a:solidFill>
                  <a:srgbClr val="CFD0D8"/>
                </a:solidFill>
                <a:latin typeface="Roboto" pitchFamily="34" charset="0"/>
                <a:ea typeface="Roboto" pitchFamily="34" charset="-122"/>
                <a:cs typeface="Roboto" pitchFamily="34" charset="-120"/>
              </a:rPr>
              <a:t>Spyware can be developed for all major operating systems, including Windows, macOS, and Android.</a:t>
            </a:r>
            <a:endParaRPr lang="en-US" sz="1786" dirty="0"/>
          </a:p>
        </p:txBody>
      </p:sp>
      <p:sp>
        <p:nvSpPr>
          <p:cNvPr id="13" name="Shape 8"/>
          <p:cNvSpPr/>
          <p:nvPr/>
        </p:nvSpPr>
        <p:spPr>
          <a:xfrm>
            <a:off x="793790" y="5478423"/>
            <a:ext cx="7556421" cy="1685092"/>
          </a:xfrm>
          <a:prstGeom prst="roundRect">
            <a:avLst>
              <a:gd name="adj" fmla="val 5654"/>
            </a:avLst>
          </a:prstGeom>
          <a:solidFill>
            <a:srgbClr val="182567"/>
          </a:solidFill>
          <a:ln w="7620">
            <a:solidFill>
              <a:srgbClr val="313E80"/>
            </a:solidFill>
            <a:prstDash val="solid"/>
          </a:ln>
        </p:spPr>
      </p:sp>
      <p:sp>
        <p:nvSpPr>
          <p:cNvPr id="14" name="Text 9"/>
          <p:cNvSpPr/>
          <p:nvPr/>
        </p:nvSpPr>
        <p:spPr>
          <a:xfrm>
            <a:off x="1028224" y="5712857"/>
            <a:ext cx="2835235" cy="354330"/>
          </a:xfrm>
          <a:prstGeom prst="rect">
            <a:avLst/>
          </a:prstGeom>
          <a:noFill/>
          <a:ln/>
        </p:spPr>
        <p:txBody>
          <a:bodyPr wrap="none" rtlCol="0" anchor="t"/>
          <a:lstStyle/>
          <a:p>
            <a:pPr marL="0" indent="0">
              <a:lnSpc>
                <a:spcPts val="2791"/>
              </a:lnSpc>
              <a:buNone/>
            </a:pPr>
            <a:r>
              <a:rPr lang="en-US" sz="2233" dirty="0">
                <a:solidFill>
                  <a:srgbClr val="CFD0D8"/>
                </a:solidFill>
                <a:latin typeface="Roboto" pitchFamily="34" charset="0"/>
                <a:ea typeface="Roboto" pitchFamily="34" charset="-122"/>
                <a:cs typeface="Roboto" pitchFamily="34" charset="-120"/>
              </a:rPr>
              <a:t>Functionality</a:t>
            </a:r>
            <a:endParaRPr lang="en-US" sz="2233" dirty="0"/>
          </a:p>
        </p:txBody>
      </p:sp>
      <p:sp>
        <p:nvSpPr>
          <p:cNvPr id="15" name="Text 10"/>
          <p:cNvSpPr/>
          <p:nvPr/>
        </p:nvSpPr>
        <p:spPr>
          <a:xfrm>
            <a:off x="1028224" y="6203275"/>
            <a:ext cx="7087553" cy="725805"/>
          </a:xfrm>
          <a:prstGeom prst="rect">
            <a:avLst/>
          </a:prstGeom>
          <a:noFill/>
          <a:ln/>
        </p:spPr>
        <p:txBody>
          <a:bodyPr wrap="square" rtlCol="0" anchor="t"/>
          <a:lstStyle/>
          <a:p>
            <a:pPr marL="0" indent="0">
              <a:lnSpc>
                <a:spcPts val="2858"/>
              </a:lnSpc>
              <a:buNone/>
            </a:pPr>
            <a:r>
              <a:rPr lang="en-US" sz="1786" dirty="0">
                <a:solidFill>
                  <a:srgbClr val="CFD0D8"/>
                </a:solidFill>
                <a:latin typeface="Roboto" pitchFamily="34" charset="0"/>
                <a:ea typeface="Roboto" pitchFamily="34" charset="-122"/>
                <a:cs typeface="Roboto" pitchFamily="34" charset="-120"/>
              </a:rPr>
              <a:t>Once installed, webcam spyware can secretly record video, capture screenshots, and even monitor your microphone.</a:t>
            </a:r>
            <a:endParaRPr lang="en-US" sz="1786" dirty="0"/>
          </a:p>
        </p:txBody>
      </p:sp>
      <p:pic>
        <p:nvPicPr>
          <p:cNvPr id="16" name="Image 3" descr="preencoded.png"/>
          <p:cNvPicPr>
            <a:picLocks noChangeAspect="1"/>
          </p:cNvPicPr>
          <p:nvPr/>
        </p:nvPicPr>
        <p:blipFill>
          <a:blip r:embed="rId6"/>
          <a:stretch>
            <a:fillRect/>
          </a:stretch>
        </p:blipFill>
        <p:spPr>
          <a:xfrm rot="10800000" flipH="1">
            <a:off x="0" y="8175814"/>
            <a:ext cx="450337" cy="10757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sp>
        <p:nvSpPr>
          <p:cNvPr id="4" name="Text 1"/>
          <p:cNvSpPr/>
          <p:nvPr/>
        </p:nvSpPr>
        <p:spPr>
          <a:xfrm>
            <a:off x="793790" y="2539960"/>
            <a:ext cx="8603813" cy="708779"/>
          </a:xfrm>
          <a:prstGeom prst="rect">
            <a:avLst/>
          </a:prstGeom>
          <a:noFill/>
          <a:ln/>
        </p:spPr>
        <p:txBody>
          <a:bodyPr wrap="none" rtlCol="0" anchor="t"/>
          <a:lstStyle/>
          <a:p>
            <a:pPr marL="0" indent="0">
              <a:lnSpc>
                <a:spcPts val="5581"/>
              </a:lnSpc>
              <a:buNone/>
            </a:pPr>
            <a:r>
              <a:rPr lang="en-US" sz="4465" dirty="0">
                <a:solidFill>
                  <a:srgbClr val="FFFFFF"/>
                </a:solidFill>
                <a:latin typeface="Roboto" pitchFamily="34" charset="0"/>
                <a:ea typeface="Roboto" pitchFamily="34" charset="-122"/>
                <a:cs typeface="Roboto" pitchFamily="34" charset="-120"/>
              </a:rPr>
              <a:t>Advantages of Webcam Spyware?</a:t>
            </a:r>
            <a:endParaRPr lang="en-US" sz="4465" dirty="0"/>
          </a:p>
        </p:txBody>
      </p:sp>
      <p:sp>
        <p:nvSpPr>
          <p:cNvPr id="5" name="Text 2"/>
          <p:cNvSpPr/>
          <p:nvPr/>
        </p:nvSpPr>
        <p:spPr>
          <a:xfrm>
            <a:off x="793790" y="3815715"/>
            <a:ext cx="2835235" cy="354330"/>
          </a:xfrm>
          <a:prstGeom prst="rect">
            <a:avLst/>
          </a:prstGeom>
          <a:noFill/>
          <a:ln/>
        </p:spPr>
        <p:txBody>
          <a:bodyPr wrap="none" rtlCol="0" anchor="t"/>
          <a:lstStyle/>
          <a:p>
            <a:pPr marL="0" indent="0">
              <a:lnSpc>
                <a:spcPts val="2791"/>
              </a:lnSpc>
              <a:buNone/>
            </a:pPr>
            <a:r>
              <a:rPr lang="en-US" sz="2233" dirty="0">
                <a:solidFill>
                  <a:srgbClr val="FFFFFF"/>
                </a:solidFill>
                <a:latin typeface="Roboto" pitchFamily="34" charset="0"/>
                <a:ea typeface="Roboto" pitchFamily="34" charset="-122"/>
                <a:cs typeface="Roboto" pitchFamily="34" charset="-120"/>
              </a:rPr>
              <a:t>Surveillance</a:t>
            </a:r>
            <a:endParaRPr lang="en-US" sz="2233" dirty="0"/>
          </a:p>
        </p:txBody>
      </p:sp>
      <p:sp>
        <p:nvSpPr>
          <p:cNvPr id="6" name="Text 3"/>
          <p:cNvSpPr/>
          <p:nvPr/>
        </p:nvSpPr>
        <p:spPr>
          <a:xfrm>
            <a:off x="793790" y="4396859"/>
            <a:ext cx="3978116" cy="1088708"/>
          </a:xfrm>
          <a:prstGeom prst="rect">
            <a:avLst/>
          </a:prstGeom>
          <a:noFill/>
          <a:ln/>
        </p:spPr>
        <p:txBody>
          <a:bodyPr wrap="square" rtlCol="0" anchor="t"/>
          <a:lstStyle/>
          <a:p>
            <a:pPr marL="0" indent="0">
              <a:lnSpc>
                <a:spcPts val="2858"/>
              </a:lnSpc>
              <a:buNone/>
            </a:pPr>
            <a:r>
              <a:rPr lang="en-US" sz="1786" dirty="0">
                <a:solidFill>
                  <a:srgbClr val="CFD0D8"/>
                </a:solidFill>
                <a:latin typeface="Roboto" pitchFamily="34" charset="0"/>
                <a:ea typeface="Roboto" pitchFamily="34" charset="-122"/>
                <a:cs typeface="Roboto" pitchFamily="34" charset="-120"/>
              </a:rPr>
              <a:t>Webcam spyware can be used for monitoring purposes, such as security and safety.</a:t>
            </a:r>
            <a:endParaRPr lang="en-US" sz="1786" dirty="0"/>
          </a:p>
        </p:txBody>
      </p:sp>
      <p:sp>
        <p:nvSpPr>
          <p:cNvPr id="7" name="Text 4"/>
          <p:cNvSpPr/>
          <p:nvPr/>
        </p:nvSpPr>
        <p:spPr>
          <a:xfrm>
            <a:off x="5332928" y="3815715"/>
            <a:ext cx="2835235" cy="354330"/>
          </a:xfrm>
          <a:prstGeom prst="rect">
            <a:avLst/>
          </a:prstGeom>
          <a:noFill/>
          <a:ln/>
        </p:spPr>
        <p:txBody>
          <a:bodyPr wrap="none" rtlCol="0" anchor="t"/>
          <a:lstStyle/>
          <a:p>
            <a:pPr marL="0" indent="0">
              <a:lnSpc>
                <a:spcPts val="2791"/>
              </a:lnSpc>
              <a:buNone/>
            </a:pPr>
            <a:r>
              <a:rPr lang="en-US" sz="2233" dirty="0">
                <a:solidFill>
                  <a:srgbClr val="FFFFFF"/>
                </a:solidFill>
                <a:latin typeface="Roboto" pitchFamily="34" charset="0"/>
                <a:ea typeface="Roboto" pitchFamily="34" charset="-122"/>
                <a:cs typeface="Roboto" pitchFamily="34" charset="-120"/>
              </a:rPr>
              <a:t>Remote Access</a:t>
            </a:r>
            <a:endParaRPr lang="en-US" sz="2233" dirty="0"/>
          </a:p>
        </p:txBody>
      </p:sp>
      <p:sp>
        <p:nvSpPr>
          <p:cNvPr id="8" name="Text 5"/>
          <p:cNvSpPr/>
          <p:nvPr/>
        </p:nvSpPr>
        <p:spPr>
          <a:xfrm>
            <a:off x="5332928" y="4396859"/>
            <a:ext cx="3978116" cy="725805"/>
          </a:xfrm>
          <a:prstGeom prst="rect">
            <a:avLst/>
          </a:prstGeom>
          <a:noFill/>
          <a:ln/>
        </p:spPr>
        <p:txBody>
          <a:bodyPr wrap="square" rtlCol="0" anchor="t"/>
          <a:lstStyle/>
          <a:p>
            <a:pPr marL="0" indent="0">
              <a:lnSpc>
                <a:spcPts val="2858"/>
              </a:lnSpc>
              <a:buNone/>
            </a:pPr>
            <a:r>
              <a:rPr lang="en-US" sz="1786" dirty="0">
                <a:solidFill>
                  <a:srgbClr val="CFD0D8"/>
                </a:solidFill>
                <a:latin typeface="Roboto" pitchFamily="34" charset="0"/>
                <a:ea typeface="Roboto" pitchFamily="34" charset="-122"/>
                <a:cs typeface="Roboto" pitchFamily="34" charset="-120"/>
              </a:rPr>
              <a:t>It allows users to remotely control their webcam and access live video feeds.</a:t>
            </a:r>
            <a:endParaRPr lang="en-US" sz="1786" dirty="0"/>
          </a:p>
        </p:txBody>
      </p:sp>
      <p:sp>
        <p:nvSpPr>
          <p:cNvPr id="9" name="Text 6"/>
          <p:cNvSpPr/>
          <p:nvPr/>
        </p:nvSpPr>
        <p:spPr>
          <a:xfrm>
            <a:off x="9872067" y="3815715"/>
            <a:ext cx="2835235" cy="354330"/>
          </a:xfrm>
          <a:prstGeom prst="rect">
            <a:avLst/>
          </a:prstGeom>
          <a:noFill/>
          <a:ln/>
        </p:spPr>
        <p:txBody>
          <a:bodyPr wrap="none" rtlCol="0" anchor="t"/>
          <a:lstStyle/>
          <a:p>
            <a:pPr marL="0" indent="0">
              <a:lnSpc>
                <a:spcPts val="2791"/>
              </a:lnSpc>
              <a:buNone/>
            </a:pPr>
            <a:r>
              <a:rPr lang="en-US" sz="2233" dirty="0">
                <a:solidFill>
                  <a:srgbClr val="FFFFFF"/>
                </a:solidFill>
                <a:latin typeface="Roboto" pitchFamily="34" charset="0"/>
                <a:ea typeface="Roboto" pitchFamily="34" charset="-122"/>
                <a:cs typeface="Roboto" pitchFamily="34" charset="-120"/>
              </a:rPr>
              <a:t>Evidence Gathering</a:t>
            </a:r>
            <a:endParaRPr lang="en-US" sz="2233" dirty="0"/>
          </a:p>
        </p:txBody>
      </p:sp>
      <p:sp>
        <p:nvSpPr>
          <p:cNvPr id="10" name="Text 7"/>
          <p:cNvSpPr/>
          <p:nvPr/>
        </p:nvSpPr>
        <p:spPr>
          <a:xfrm>
            <a:off x="9872067" y="4396859"/>
            <a:ext cx="3978116" cy="725805"/>
          </a:xfrm>
          <a:prstGeom prst="rect">
            <a:avLst/>
          </a:prstGeom>
          <a:noFill/>
          <a:ln/>
        </p:spPr>
        <p:txBody>
          <a:bodyPr wrap="square" rtlCol="0" anchor="t"/>
          <a:lstStyle/>
          <a:p>
            <a:pPr marL="0" indent="0">
              <a:lnSpc>
                <a:spcPts val="2858"/>
              </a:lnSpc>
              <a:buNone/>
            </a:pPr>
            <a:r>
              <a:rPr lang="en-US" sz="1786" dirty="0">
                <a:solidFill>
                  <a:srgbClr val="CFD0D8"/>
                </a:solidFill>
                <a:latin typeface="Roboto" pitchFamily="34" charset="0"/>
                <a:ea typeface="Roboto" pitchFamily="34" charset="-122"/>
                <a:cs typeface="Roboto" pitchFamily="34" charset="-120"/>
              </a:rPr>
              <a:t>In legal or investigative situations, it can be used to gather evidence.</a:t>
            </a:r>
            <a:endParaRPr lang="en-US" sz="1786" dirty="0"/>
          </a:p>
        </p:txBody>
      </p:sp>
      <p:pic>
        <p:nvPicPr>
          <p:cNvPr id="11" name="Image 1" descr="preencoded.png"/>
          <p:cNvPicPr>
            <a:picLocks noChangeAspect="1"/>
          </p:cNvPicPr>
          <p:nvPr/>
        </p:nvPicPr>
        <p:blipFill>
          <a:blip r:embed="rId4"/>
          <a:stretch>
            <a:fillRect/>
          </a:stretch>
        </p:blipFill>
        <p:spPr>
          <a:xfrm>
            <a:off x="14430691" y="0"/>
            <a:ext cx="191396" cy="4571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7488" y="2585680"/>
            <a:ext cx="4919305" cy="3058239"/>
          </a:xfrm>
          <a:prstGeom prst="rect">
            <a:avLst/>
          </a:prstGeom>
        </p:spPr>
      </p:pic>
      <p:sp>
        <p:nvSpPr>
          <p:cNvPr id="6" name="Text 1"/>
          <p:cNvSpPr/>
          <p:nvPr/>
        </p:nvSpPr>
        <p:spPr>
          <a:xfrm>
            <a:off x="793790" y="748189"/>
            <a:ext cx="7556421" cy="1417558"/>
          </a:xfrm>
          <a:prstGeom prst="rect">
            <a:avLst/>
          </a:prstGeom>
          <a:noFill/>
          <a:ln/>
        </p:spPr>
        <p:txBody>
          <a:bodyPr wrap="square" rtlCol="0" anchor="t"/>
          <a:lstStyle/>
          <a:p>
            <a:pPr marL="0" indent="0">
              <a:lnSpc>
                <a:spcPts val="5581"/>
              </a:lnSpc>
              <a:buNone/>
            </a:pPr>
            <a:r>
              <a:rPr lang="en-US" sz="4465" dirty="0">
                <a:solidFill>
                  <a:srgbClr val="FFFFFF"/>
                </a:solidFill>
                <a:latin typeface="Roboto" pitchFamily="34" charset="0"/>
                <a:ea typeface="Roboto" pitchFamily="34" charset="-122"/>
                <a:cs typeface="Roboto" pitchFamily="34" charset="-120"/>
              </a:rPr>
              <a:t>Disadvantages of Webcam Spyware</a:t>
            </a:r>
            <a:endParaRPr lang="en-US" sz="4465" dirty="0"/>
          </a:p>
        </p:txBody>
      </p:sp>
      <p:sp>
        <p:nvSpPr>
          <p:cNvPr id="7" name="Shape 2"/>
          <p:cNvSpPr/>
          <p:nvPr/>
        </p:nvSpPr>
        <p:spPr>
          <a:xfrm>
            <a:off x="793790" y="2761059"/>
            <a:ext cx="510302" cy="510302"/>
          </a:xfrm>
          <a:prstGeom prst="roundRect">
            <a:avLst>
              <a:gd name="adj" fmla="val 18669"/>
            </a:avLst>
          </a:prstGeom>
          <a:solidFill>
            <a:srgbClr val="182567"/>
          </a:solidFill>
          <a:ln w="7620">
            <a:solidFill>
              <a:srgbClr val="313E80"/>
            </a:solidFill>
            <a:prstDash val="solid"/>
          </a:ln>
        </p:spPr>
      </p:sp>
      <p:sp>
        <p:nvSpPr>
          <p:cNvPr id="8" name="Text 3"/>
          <p:cNvSpPr/>
          <p:nvPr/>
        </p:nvSpPr>
        <p:spPr>
          <a:xfrm>
            <a:off x="952262" y="2846070"/>
            <a:ext cx="193358" cy="340281"/>
          </a:xfrm>
          <a:prstGeom prst="rect">
            <a:avLst/>
          </a:prstGeom>
          <a:noFill/>
          <a:ln/>
        </p:spPr>
        <p:txBody>
          <a:bodyPr wrap="none" rtlCol="0" anchor="t"/>
          <a:lstStyle/>
          <a:p>
            <a:pPr marL="0" indent="0" algn="ctr">
              <a:lnSpc>
                <a:spcPts val="2679"/>
              </a:lnSpc>
              <a:buNone/>
            </a:pPr>
            <a:r>
              <a:rPr lang="en-US" sz="2679" dirty="0">
                <a:solidFill>
                  <a:srgbClr val="CFD0D8"/>
                </a:solidFill>
                <a:latin typeface="Roboto" pitchFamily="34" charset="0"/>
                <a:ea typeface="Roboto" pitchFamily="34" charset="-122"/>
                <a:cs typeface="Roboto" pitchFamily="34" charset="-120"/>
              </a:rPr>
              <a:t>1</a:t>
            </a:r>
            <a:endParaRPr lang="en-US" sz="2679" dirty="0"/>
          </a:p>
        </p:txBody>
      </p:sp>
      <p:sp>
        <p:nvSpPr>
          <p:cNvPr id="9" name="Text 4"/>
          <p:cNvSpPr/>
          <p:nvPr/>
        </p:nvSpPr>
        <p:spPr>
          <a:xfrm>
            <a:off x="1530906" y="2761059"/>
            <a:ext cx="2835235" cy="354330"/>
          </a:xfrm>
          <a:prstGeom prst="rect">
            <a:avLst/>
          </a:prstGeom>
          <a:noFill/>
          <a:ln/>
        </p:spPr>
        <p:txBody>
          <a:bodyPr wrap="none" rtlCol="0" anchor="t"/>
          <a:lstStyle/>
          <a:p>
            <a:pPr marL="0" indent="0">
              <a:lnSpc>
                <a:spcPts val="2791"/>
              </a:lnSpc>
              <a:buNone/>
            </a:pPr>
            <a:r>
              <a:rPr lang="en-US" sz="2233" dirty="0">
                <a:solidFill>
                  <a:srgbClr val="CFD0D8"/>
                </a:solidFill>
                <a:latin typeface="Roboto" pitchFamily="34" charset="0"/>
                <a:ea typeface="Roboto" pitchFamily="34" charset="-122"/>
                <a:cs typeface="Roboto" pitchFamily="34" charset="-120"/>
              </a:rPr>
              <a:t>Privacy Invasion</a:t>
            </a:r>
            <a:endParaRPr lang="en-US" sz="2233" dirty="0"/>
          </a:p>
        </p:txBody>
      </p:sp>
      <p:sp>
        <p:nvSpPr>
          <p:cNvPr id="10" name="Text 5"/>
          <p:cNvSpPr/>
          <p:nvPr/>
        </p:nvSpPr>
        <p:spPr>
          <a:xfrm>
            <a:off x="1530906" y="3251478"/>
            <a:ext cx="2927747" cy="1088708"/>
          </a:xfrm>
          <a:prstGeom prst="rect">
            <a:avLst/>
          </a:prstGeom>
          <a:noFill/>
          <a:ln/>
        </p:spPr>
        <p:txBody>
          <a:bodyPr wrap="square" rtlCol="0" anchor="t"/>
          <a:lstStyle/>
          <a:p>
            <a:pPr marL="0" indent="0">
              <a:lnSpc>
                <a:spcPts val="2858"/>
              </a:lnSpc>
              <a:buNone/>
            </a:pPr>
            <a:r>
              <a:rPr lang="en-US" sz="1786" dirty="0">
                <a:solidFill>
                  <a:srgbClr val="CFD0D8"/>
                </a:solidFill>
                <a:latin typeface="Roboto" pitchFamily="34" charset="0"/>
                <a:ea typeface="Roboto" pitchFamily="34" charset="-122"/>
                <a:cs typeface="Roboto" pitchFamily="34" charset="-120"/>
              </a:rPr>
              <a:t>It can be used to spy on individuals without their knowledge or consent.</a:t>
            </a:r>
            <a:endParaRPr lang="en-US" sz="1786" dirty="0"/>
          </a:p>
        </p:txBody>
      </p:sp>
      <p:sp>
        <p:nvSpPr>
          <p:cNvPr id="11" name="Shape 6"/>
          <p:cNvSpPr/>
          <p:nvPr/>
        </p:nvSpPr>
        <p:spPr>
          <a:xfrm>
            <a:off x="4685467" y="2761059"/>
            <a:ext cx="510302" cy="510302"/>
          </a:xfrm>
          <a:prstGeom prst="roundRect">
            <a:avLst>
              <a:gd name="adj" fmla="val 18669"/>
            </a:avLst>
          </a:prstGeom>
          <a:solidFill>
            <a:srgbClr val="182567"/>
          </a:solidFill>
          <a:ln w="7620">
            <a:solidFill>
              <a:srgbClr val="313E80"/>
            </a:solidFill>
            <a:prstDash val="solid"/>
          </a:ln>
        </p:spPr>
      </p:sp>
      <p:sp>
        <p:nvSpPr>
          <p:cNvPr id="12" name="Text 7"/>
          <p:cNvSpPr/>
          <p:nvPr/>
        </p:nvSpPr>
        <p:spPr>
          <a:xfrm>
            <a:off x="4843939" y="2846070"/>
            <a:ext cx="193358" cy="340281"/>
          </a:xfrm>
          <a:prstGeom prst="rect">
            <a:avLst/>
          </a:prstGeom>
          <a:noFill/>
          <a:ln/>
        </p:spPr>
        <p:txBody>
          <a:bodyPr wrap="none" rtlCol="0" anchor="t"/>
          <a:lstStyle/>
          <a:p>
            <a:pPr marL="0" indent="0" algn="ctr">
              <a:lnSpc>
                <a:spcPts val="2679"/>
              </a:lnSpc>
              <a:buNone/>
            </a:pPr>
            <a:r>
              <a:rPr lang="en-US" sz="2679" dirty="0">
                <a:solidFill>
                  <a:srgbClr val="CFD0D8"/>
                </a:solidFill>
                <a:latin typeface="Roboto" pitchFamily="34" charset="0"/>
                <a:ea typeface="Roboto" pitchFamily="34" charset="-122"/>
                <a:cs typeface="Roboto" pitchFamily="34" charset="-120"/>
              </a:rPr>
              <a:t>2</a:t>
            </a:r>
            <a:endParaRPr lang="en-US" sz="2679" dirty="0"/>
          </a:p>
        </p:txBody>
      </p:sp>
      <p:sp>
        <p:nvSpPr>
          <p:cNvPr id="13" name="Text 8"/>
          <p:cNvSpPr/>
          <p:nvPr/>
        </p:nvSpPr>
        <p:spPr>
          <a:xfrm>
            <a:off x="5422583" y="2761059"/>
            <a:ext cx="2835235" cy="354330"/>
          </a:xfrm>
          <a:prstGeom prst="rect">
            <a:avLst/>
          </a:prstGeom>
          <a:noFill/>
          <a:ln/>
        </p:spPr>
        <p:txBody>
          <a:bodyPr wrap="none" rtlCol="0" anchor="t"/>
          <a:lstStyle/>
          <a:p>
            <a:pPr marL="0" indent="0">
              <a:lnSpc>
                <a:spcPts val="2791"/>
              </a:lnSpc>
              <a:buNone/>
            </a:pPr>
            <a:r>
              <a:rPr lang="en-US" sz="2233" dirty="0">
                <a:solidFill>
                  <a:srgbClr val="CFD0D8"/>
                </a:solidFill>
                <a:latin typeface="Roboto" pitchFamily="34" charset="0"/>
                <a:ea typeface="Roboto" pitchFamily="34" charset="-122"/>
                <a:cs typeface="Roboto" pitchFamily="34" charset="-120"/>
              </a:rPr>
              <a:t>Data Theft</a:t>
            </a:r>
            <a:endParaRPr lang="en-US" sz="2233" dirty="0"/>
          </a:p>
        </p:txBody>
      </p:sp>
      <p:sp>
        <p:nvSpPr>
          <p:cNvPr id="14" name="Text 9"/>
          <p:cNvSpPr/>
          <p:nvPr/>
        </p:nvSpPr>
        <p:spPr>
          <a:xfrm>
            <a:off x="5422583" y="3251478"/>
            <a:ext cx="2927747" cy="1814513"/>
          </a:xfrm>
          <a:prstGeom prst="rect">
            <a:avLst/>
          </a:prstGeom>
          <a:noFill/>
          <a:ln/>
        </p:spPr>
        <p:txBody>
          <a:bodyPr wrap="square" rtlCol="0" anchor="t"/>
          <a:lstStyle/>
          <a:p>
            <a:pPr marL="0" indent="0">
              <a:lnSpc>
                <a:spcPts val="2858"/>
              </a:lnSpc>
              <a:buNone/>
            </a:pPr>
            <a:r>
              <a:rPr lang="en-US" sz="1786" dirty="0">
                <a:solidFill>
                  <a:srgbClr val="CFD0D8"/>
                </a:solidFill>
                <a:latin typeface="Roboto" pitchFamily="34" charset="0"/>
                <a:ea typeface="Roboto" pitchFamily="34" charset="-122"/>
                <a:cs typeface="Roboto" pitchFamily="34" charset="-120"/>
              </a:rPr>
              <a:t>It can be used to steal personal data, including passwords, financial information, and sensitive conversations.</a:t>
            </a:r>
            <a:endParaRPr lang="en-US" sz="1786" dirty="0"/>
          </a:p>
        </p:txBody>
      </p:sp>
      <p:sp>
        <p:nvSpPr>
          <p:cNvPr id="15" name="Shape 10"/>
          <p:cNvSpPr/>
          <p:nvPr/>
        </p:nvSpPr>
        <p:spPr>
          <a:xfrm>
            <a:off x="793790" y="5547955"/>
            <a:ext cx="510302" cy="510302"/>
          </a:xfrm>
          <a:prstGeom prst="roundRect">
            <a:avLst>
              <a:gd name="adj" fmla="val 18669"/>
            </a:avLst>
          </a:prstGeom>
          <a:solidFill>
            <a:srgbClr val="182567"/>
          </a:solidFill>
          <a:ln w="7620">
            <a:solidFill>
              <a:srgbClr val="313E80"/>
            </a:solidFill>
            <a:prstDash val="solid"/>
          </a:ln>
        </p:spPr>
      </p:sp>
      <p:sp>
        <p:nvSpPr>
          <p:cNvPr id="16" name="Text 11"/>
          <p:cNvSpPr/>
          <p:nvPr/>
        </p:nvSpPr>
        <p:spPr>
          <a:xfrm>
            <a:off x="952262" y="5632966"/>
            <a:ext cx="193358" cy="340281"/>
          </a:xfrm>
          <a:prstGeom prst="rect">
            <a:avLst/>
          </a:prstGeom>
          <a:noFill/>
          <a:ln/>
        </p:spPr>
        <p:txBody>
          <a:bodyPr wrap="none" rtlCol="0" anchor="t"/>
          <a:lstStyle/>
          <a:p>
            <a:pPr marL="0" indent="0" algn="ctr">
              <a:lnSpc>
                <a:spcPts val="2679"/>
              </a:lnSpc>
              <a:buNone/>
            </a:pPr>
            <a:r>
              <a:rPr lang="en-US" sz="2679" dirty="0">
                <a:solidFill>
                  <a:srgbClr val="CFD0D8"/>
                </a:solidFill>
                <a:latin typeface="Roboto" pitchFamily="34" charset="0"/>
                <a:ea typeface="Roboto" pitchFamily="34" charset="-122"/>
                <a:cs typeface="Roboto" pitchFamily="34" charset="-120"/>
              </a:rPr>
              <a:t>3</a:t>
            </a:r>
            <a:endParaRPr lang="en-US" sz="2679" dirty="0"/>
          </a:p>
        </p:txBody>
      </p:sp>
      <p:sp>
        <p:nvSpPr>
          <p:cNvPr id="17" name="Text 12"/>
          <p:cNvSpPr/>
          <p:nvPr/>
        </p:nvSpPr>
        <p:spPr>
          <a:xfrm>
            <a:off x="1530906" y="5547955"/>
            <a:ext cx="2927747" cy="708660"/>
          </a:xfrm>
          <a:prstGeom prst="rect">
            <a:avLst/>
          </a:prstGeom>
          <a:noFill/>
          <a:ln/>
        </p:spPr>
        <p:txBody>
          <a:bodyPr wrap="square" rtlCol="0" anchor="t"/>
          <a:lstStyle/>
          <a:p>
            <a:pPr marL="0" indent="0">
              <a:lnSpc>
                <a:spcPts val="2791"/>
              </a:lnSpc>
              <a:buNone/>
            </a:pPr>
            <a:r>
              <a:rPr lang="en-US" sz="2233" dirty="0">
                <a:solidFill>
                  <a:srgbClr val="CFD0D8"/>
                </a:solidFill>
                <a:latin typeface="Roboto" pitchFamily="34" charset="0"/>
                <a:ea typeface="Roboto" pitchFamily="34" charset="-122"/>
                <a:cs typeface="Roboto" pitchFamily="34" charset="-120"/>
              </a:rPr>
              <a:t>Blackmail and Extortion</a:t>
            </a:r>
            <a:endParaRPr lang="en-US" sz="2233" dirty="0"/>
          </a:p>
        </p:txBody>
      </p:sp>
      <p:sp>
        <p:nvSpPr>
          <p:cNvPr id="18" name="Text 13"/>
          <p:cNvSpPr/>
          <p:nvPr/>
        </p:nvSpPr>
        <p:spPr>
          <a:xfrm>
            <a:off x="1530906" y="6392704"/>
            <a:ext cx="2927747" cy="1088708"/>
          </a:xfrm>
          <a:prstGeom prst="rect">
            <a:avLst/>
          </a:prstGeom>
          <a:noFill/>
          <a:ln/>
        </p:spPr>
        <p:txBody>
          <a:bodyPr wrap="square" rtlCol="0" anchor="t"/>
          <a:lstStyle/>
          <a:p>
            <a:pPr marL="0" indent="0">
              <a:lnSpc>
                <a:spcPts val="2858"/>
              </a:lnSpc>
              <a:buNone/>
            </a:pPr>
            <a:r>
              <a:rPr lang="en-US" sz="1786" dirty="0">
                <a:solidFill>
                  <a:srgbClr val="CFD0D8"/>
                </a:solidFill>
                <a:latin typeface="Roboto" pitchFamily="34" charset="0"/>
                <a:ea typeface="Roboto" pitchFamily="34" charset="-122"/>
                <a:cs typeface="Roboto" pitchFamily="34" charset="-120"/>
              </a:rPr>
              <a:t>The recorded videos and screenshots can be used for blackmail or extortion.</a:t>
            </a:r>
            <a:endParaRPr lang="en-US" sz="1786" dirty="0"/>
          </a:p>
        </p:txBody>
      </p:sp>
      <p:sp>
        <p:nvSpPr>
          <p:cNvPr id="19" name="Shape 14"/>
          <p:cNvSpPr/>
          <p:nvPr/>
        </p:nvSpPr>
        <p:spPr>
          <a:xfrm>
            <a:off x="4685467" y="5547955"/>
            <a:ext cx="510302" cy="510302"/>
          </a:xfrm>
          <a:prstGeom prst="roundRect">
            <a:avLst>
              <a:gd name="adj" fmla="val 18669"/>
            </a:avLst>
          </a:prstGeom>
          <a:solidFill>
            <a:srgbClr val="182567"/>
          </a:solidFill>
          <a:ln w="7620">
            <a:solidFill>
              <a:srgbClr val="313E80"/>
            </a:solidFill>
            <a:prstDash val="solid"/>
          </a:ln>
        </p:spPr>
      </p:sp>
      <p:sp>
        <p:nvSpPr>
          <p:cNvPr id="20" name="Text 15"/>
          <p:cNvSpPr/>
          <p:nvPr/>
        </p:nvSpPr>
        <p:spPr>
          <a:xfrm>
            <a:off x="4843939" y="5632966"/>
            <a:ext cx="193358" cy="340281"/>
          </a:xfrm>
          <a:prstGeom prst="rect">
            <a:avLst/>
          </a:prstGeom>
          <a:noFill/>
          <a:ln/>
        </p:spPr>
        <p:txBody>
          <a:bodyPr wrap="none" rtlCol="0" anchor="t"/>
          <a:lstStyle/>
          <a:p>
            <a:pPr marL="0" indent="0" algn="ctr">
              <a:lnSpc>
                <a:spcPts val="2679"/>
              </a:lnSpc>
              <a:buNone/>
            </a:pPr>
            <a:r>
              <a:rPr lang="en-US" sz="2679" dirty="0">
                <a:solidFill>
                  <a:srgbClr val="CFD0D8"/>
                </a:solidFill>
                <a:latin typeface="Roboto" pitchFamily="34" charset="0"/>
                <a:ea typeface="Roboto" pitchFamily="34" charset="-122"/>
                <a:cs typeface="Roboto" pitchFamily="34" charset="-120"/>
              </a:rPr>
              <a:t>4</a:t>
            </a:r>
            <a:endParaRPr lang="en-US" sz="2679" dirty="0"/>
          </a:p>
        </p:txBody>
      </p:sp>
      <p:sp>
        <p:nvSpPr>
          <p:cNvPr id="21" name="Text 16"/>
          <p:cNvSpPr/>
          <p:nvPr/>
        </p:nvSpPr>
        <p:spPr>
          <a:xfrm>
            <a:off x="5422583" y="5547955"/>
            <a:ext cx="2835235" cy="354330"/>
          </a:xfrm>
          <a:prstGeom prst="rect">
            <a:avLst/>
          </a:prstGeom>
          <a:noFill/>
          <a:ln/>
        </p:spPr>
        <p:txBody>
          <a:bodyPr wrap="none" rtlCol="0" anchor="t"/>
          <a:lstStyle/>
          <a:p>
            <a:pPr marL="0" indent="0">
              <a:lnSpc>
                <a:spcPts val="2791"/>
              </a:lnSpc>
              <a:buNone/>
            </a:pPr>
            <a:r>
              <a:rPr lang="en-US" sz="2233" dirty="0">
                <a:solidFill>
                  <a:srgbClr val="CFD0D8"/>
                </a:solidFill>
                <a:latin typeface="Roboto" pitchFamily="34" charset="0"/>
                <a:ea typeface="Roboto" pitchFamily="34" charset="-122"/>
                <a:cs typeface="Roboto" pitchFamily="34" charset="-120"/>
              </a:rPr>
              <a:t>Reputation Damage</a:t>
            </a:r>
            <a:endParaRPr lang="en-US" sz="2233" dirty="0"/>
          </a:p>
        </p:txBody>
      </p:sp>
      <p:sp>
        <p:nvSpPr>
          <p:cNvPr id="22" name="Text 17"/>
          <p:cNvSpPr/>
          <p:nvPr/>
        </p:nvSpPr>
        <p:spPr>
          <a:xfrm>
            <a:off x="5422583" y="6038374"/>
            <a:ext cx="2927747" cy="1088708"/>
          </a:xfrm>
          <a:prstGeom prst="rect">
            <a:avLst/>
          </a:prstGeom>
          <a:noFill/>
          <a:ln/>
        </p:spPr>
        <p:txBody>
          <a:bodyPr wrap="square" rtlCol="0" anchor="t"/>
          <a:lstStyle/>
          <a:p>
            <a:pPr marL="0" indent="0">
              <a:lnSpc>
                <a:spcPts val="2858"/>
              </a:lnSpc>
              <a:buNone/>
            </a:pPr>
            <a:r>
              <a:rPr lang="en-US" sz="1786" dirty="0">
                <a:solidFill>
                  <a:srgbClr val="CFD0D8"/>
                </a:solidFill>
                <a:latin typeface="Roboto" pitchFamily="34" charset="0"/>
                <a:ea typeface="Roboto" pitchFamily="34" charset="-122"/>
                <a:cs typeface="Roboto" pitchFamily="34" charset="-120"/>
              </a:rPr>
              <a:t>The leaked videos and images can severely damage an individual's reputation.</a:t>
            </a:r>
            <a:endParaRPr lang="en-US" sz="1786" dirty="0"/>
          </a:p>
        </p:txBody>
      </p:sp>
      <p:pic>
        <p:nvPicPr>
          <p:cNvPr id="23" name="Image 3" descr="preencoded.png"/>
          <p:cNvPicPr>
            <a:picLocks noChangeAspect="1"/>
          </p:cNvPicPr>
          <p:nvPr/>
        </p:nvPicPr>
        <p:blipFill>
          <a:blip r:embed="rId6"/>
          <a:stretch>
            <a:fillRect/>
          </a:stretch>
        </p:blipFill>
        <p:spPr>
          <a:xfrm>
            <a:off x="14154626" y="10390"/>
            <a:ext cx="192167" cy="459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7488" y="2731175"/>
            <a:ext cx="4919305" cy="2767132"/>
          </a:xfrm>
          <a:prstGeom prst="rect">
            <a:avLst/>
          </a:prstGeom>
        </p:spPr>
      </p:pic>
      <p:sp>
        <p:nvSpPr>
          <p:cNvPr id="6" name="Text 1"/>
          <p:cNvSpPr/>
          <p:nvPr/>
        </p:nvSpPr>
        <p:spPr>
          <a:xfrm>
            <a:off x="793790" y="695682"/>
            <a:ext cx="7434382" cy="708779"/>
          </a:xfrm>
          <a:prstGeom prst="rect">
            <a:avLst/>
          </a:prstGeom>
          <a:noFill/>
          <a:ln/>
        </p:spPr>
        <p:txBody>
          <a:bodyPr wrap="none" rtlCol="0" anchor="t"/>
          <a:lstStyle/>
          <a:p>
            <a:pPr marL="0" indent="0">
              <a:lnSpc>
                <a:spcPts val="5581"/>
              </a:lnSpc>
              <a:buNone/>
            </a:pPr>
            <a:r>
              <a:rPr lang="en-US" sz="4465" dirty="0">
                <a:solidFill>
                  <a:srgbClr val="FFFFFF"/>
                </a:solidFill>
                <a:latin typeface="Roboto" pitchFamily="34" charset="0"/>
                <a:ea typeface="Roboto" pitchFamily="34" charset="-122"/>
                <a:cs typeface="Roboto" pitchFamily="34" charset="-120"/>
              </a:rPr>
              <a:t>Purpose of Webcam Spyware</a:t>
            </a:r>
            <a:endParaRPr lang="en-US" sz="4465" dirty="0"/>
          </a:p>
        </p:txBody>
      </p:sp>
      <p:pic>
        <p:nvPicPr>
          <p:cNvPr id="7" name="Image 3" descr="preencoded.png"/>
          <p:cNvPicPr>
            <a:picLocks noChangeAspect="1"/>
          </p:cNvPicPr>
          <p:nvPr/>
        </p:nvPicPr>
        <p:blipFill>
          <a:blip r:embed="rId6"/>
          <a:stretch>
            <a:fillRect/>
          </a:stretch>
        </p:blipFill>
        <p:spPr>
          <a:xfrm>
            <a:off x="793790" y="1744623"/>
            <a:ext cx="566976" cy="566976"/>
          </a:xfrm>
          <a:prstGeom prst="rect">
            <a:avLst/>
          </a:prstGeom>
        </p:spPr>
      </p:pic>
      <p:sp>
        <p:nvSpPr>
          <p:cNvPr id="8" name="Text 2"/>
          <p:cNvSpPr/>
          <p:nvPr/>
        </p:nvSpPr>
        <p:spPr>
          <a:xfrm>
            <a:off x="793790" y="2538413"/>
            <a:ext cx="2835235" cy="354330"/>
          </a:xfrm>
          <a:prstGeom prst="rect">
            <a:avLst/>
          </a:prstGeom>
          <a:noFill/>
          <a:ln/>
        </p:spPr>
        <p:txBody>
          <a:bodyPr wrap="none" rtlCol="0" anchor="t"/>
          <a:lstStyle/>
          <a:p>
            <a:pPr marL="0" indent="0" algn="l">
              <a:lnSpc>
                <a:spcPts val="2791"/>
              </a:lnSpc>
              <a:buNone/>
            </a:pPr>
            <a:r>
              <a:rPr lang="en-US" sz="2233" dirty="0">
                <a:solidFill>
                  <a:srgbClr val="CFD0D8"/>
                </a:solidFill>
                <a:latin typeface="Roboto" pitchFamily="34" charset="0"/>
                <a:ea typeface="Roboto" pitchFamily="34" charset="-122"/>
                <a:cs typeface="Roboto" pitchFamily="34" charset="-120"/>
              </a:rPr>
              <a:t>Espionage</a:t>
            </a:r>
            <a:endParaRPr lang="en-US" sz="2233" dirty="0"/>
          </a:p>
        </p:txBody>
      </p:sp>
      <p:sp>
        <p:nvSpPr>
          <p:cNvPr id="9" name="Text 3"/>
          <p:cNvSpPr/>
          <p:nvPr/>
        </p:nvSpPr>
        <p:spPr>
          <a:xfrm>
            <a:off x="793790" y="3028831"/>
            <a:ext cx="3608070" cy="1451610"/>
          </a:xfrm>
          <a:prstGeom prst="rect">
            <a:avLst/>
          </a:prstGeom>
          <a:noFill/>
          <a:ln/>
        </p:spPr>
        <p:txBody>
          <a:bodyPr wrap="square" rtlCol="0" anchor="t"/>
          <a:lstStyle/>
          <a:p>
            <a:pPr marL="0" indent="0" algn="l">
              <a:lnSpc>
                <a:spcPts val="2858"/>
              </a:lnSpc>
              <a:buNone/>
            </a:pPr>
            <a:r>
              <a:rPr lang="en-US" sz="1786" dirty="0">
                <a:solidFill>
                  <a:srgbClr val="CFD0D8"/>
                </a:solidFill>
                <a:latin typeface="Roboto" pitchFamily="34" charset="0"/>
                <a:ea typeface="Roboto" pitchFamily="34" charset="-122"/>
                <a:cs typeface="Roboto" pitchFamily="34" charset="-120"/>
              </a:rPr>
              <a:t>Spyware is used to gather intelligence on individuals or organizations for political, economic, or military purposes.</a:t>
            </a:r>
            <a:endParaRPr lang="en-US" sz="1786" dirty="0"/>
          </a:p>
        </p:txBody>
      </p:sp>
      <p:pic>
        <p:nvPicPr>
          <p:cNvPr id="10" name="Image 4" descr="preencoded.png"/>
          <p:cNvPicPr>
            <a:picLocks noChangeAspect="1"/>
          </p:cNvPicPr>
          <p:nvPr/>
        </p:nvPicPr>
        <p:blipFill>
          <a:blip r:embed="rId7"/>
          <a:stretch>
            <a:fillRect/>
          </a:stretch>
        </p:blipFill>
        <p:spPr>
          <a:xfrm>
            <a:off x="4742021" y="1744623"/>
            <a:ext cx="566976" cy="566976"/>
          </a:xfrm>
          <a:prstGeom prst="rect">
            <a:avLst/>
          </a:prstGeom>
        </p:spPr>
      </p:pic>
      <p:sp>
        <p:nvSpPr>
          <p:cNvPr id="11" name="Text 4"/>
          <p:cNvSpPr/>
          <p:nvPr/>
        </p:nvSpPr>
        <p:spPr>
          <a:xfrm>
            <a:off x="4742021" y="2538413"/>
            <a:ext cx="2835235" cy="354330"/>
          </a:xfrm>
          <a:prstGeom prst="rect">
            <a:avLst/>
          </a:prstGeom>
          <a:noFill/>
          <a:ln/>
        </p:spPr>
        <p:txBody>
          <a:bodyPr wrap="none" rtlCol="0" anchor="t"/>
          <a:lstStyle/>
          <a:p>
            <a:pPr marL="0" indent="0" algn="l">
              <a:lnSpc>
                <a:spcPts val="2791"/>
              </a:lnSpc>
              <a:buNone/>
            </a:pPr>
            <a:r>
              <a:rPr lang="en-US" sz="2233" dirty="0">
                <a:solidFill>
                  <a:srgbClr val="CFD0D8"/>
                </a:solidFill>
                <a:latin typeface="Roboto" pitchFamily="34" charset="0"/>
                <a:ea typeface="Roboto" pitchFamily="34" charset="-122"/>
                <a:cs typeface="Roboto" pitchFamily="34" charset="-120"/>
              </a:rPr>
              <a:t>Financial Gain</a:t>
            </a:r>
            <a:endParaRPr lang="en-US" sz="2233" dirty="0"/>
          </a:p>
        </p:txBody>
      </p:sp>
      <p:sp>
        <p:nvSpPr>
          <p:cNvPr id="12" name="Text 5"/>
          <p:cNvSpPr/>
          <p:nvPr/>
        </p:nvSpPr>
        <p:spPr>
          <a:xfrm>
            <a:off x="4742021" y="3028831"/>
            <a:ext cx="3608189" cy="1088708"/>
          </a:xfrm>
          <a:prstGeom prst="rect">
            <a:avLst/>
          </a:prstGeom>
          <a:noFill/>
          <a:ln/>
        </p:spPr>
        <p:txBody>
          <a:bodyPr wrap="square" rtlCol="0" anchor="t"/>
          <a:lstStyle/>
          <a:p>
            <a:pPr marL="0" indent="0" algn="l">
              <a:lnSpc>
                <a:spcPts val="2858"/>
              </a:lnSpc>
              <a:buNone/>
            </a:pPr>
            <a:r>
              <a:rPr lang="en-US" sz="1786" dirty="0">
                <a:solidFill>
                  <a:srgbClr val="CFD0D8"/>
                </a:solidFill>
                <a:latin typeface="Roboto" pitchFamily="34" charset="0"/>
                <a:ea typeface="Roboto" pitchFamily="34" charset="-122"/>
                <a:cs typeface="Roboto" pitchFamily="34" charset="-120"/>
              </a:rPr>
              <a:t>It can be used to steal financial information, passwords, and other valuable data.</a:t>
            </a:r>
            <a:endParaRPr lang="en-US" sz="1786" dirty="0"/>
          </a:p>
        </p:txBody>
      </p:sp>
      <p:pic>
        <p:nvPicPr>
          <p:cNvPr id="13" name="Image 5" descr="preencoded.png"/>
          <p:cNvPicPr>
            <a:picLocks noChangeAspect="1"/>
          </p:cNvPicPr>
          <p:nvPr/>
        </p:nvPicPr>
        <p:blipFill>
          <a:blip r:embed="rId8"/>
          <a:stretch>
            <a:fillRect/>
          </a:stretch>
        </p:blipFill>
        <p:spPr>
          <a:xfrm>
            <a:off x="793790" y="5160883"/>
            <a:ext cx="566976" cy="566976"/>
          </a:xfrm>
          <a:prstGeom prst="rect">
            <a:avLst/>
          </a:prstGeom>
        </p:spPr>
      </p:pic>
      <p:sp>
        <p:nvSpPr>
          <p:cNvPr id="14" name="Text 6"/>
          <p:cNvSpPr/>
          <p:nvPr/>
        </p:nvSpPr>
        <p:spPr>
          <a:xfrm>
            <a:off x="793790" y="5954673"/>
            <a:ext cx="2835235" cy="354330"/>
          </a:xfrm>
          <a:prstGeom prst="rect">
            <a:avLst/>
          </a:prstGeom>
          <a:noFill/>
          <a:ln/>
        </p:spPr>
        <p:txBody>
          <a:bodyPr wrap="none" rtlCol="0" anchor="t"/>
          <a:lstStyle/>
          <a:p>
            <a:pPr marL="0" indent="0" algn="l">
              <a:lnSpc>
                <a:spcPts val="2791"/>
              </a:lnSpc>
              <a:buNone/>
            </a:pPr>
            <a:r>
              <a:rPr lang="en-US" sz="2233" dirty="0">
                <a:solidFill>
                  <a:srgbClr val="CFD0D8"/>
                </a:solidFill>
                <a:latin typeface="Roboto" pitchFamily="34" charset="0"/>
                <a:ea typeface="Roboto" pitchFamily="34" charset="-122"/>
                <a:cs typeface="Roboto" pitchFamily="34" charset="-120"/>
              </a:rPr>
              <a:t>Extortion</a:t>
            </a:r>
            <a:endParaRPr lang="en-US" sz="2233" dirty="0"/>
          </a:p>
        </p:txBody>
      </p:sp>
      <p:sp>
        <p:nvSpPr>
          <p:cNvPr id="15" name="Text 7"/>
          <p:cNvSpPr/>
          <p:nvPr/>
        </p:nvSpPr>
        <p:spPr>
          <a:xfrm>
            <a:off x="793790" y="6445091"/>
            <a:ext cx="3608070" cy="725805"/>
          </a:xfrm>
          <a:prstGeom prst="rect">
            <a:avLst/>
          </a:prstGeom>
          <a:noFill/>
          <a:ln/>
        </p:spPr>
        <p:txBody>
          <a:bodyPr wrap="square" rtlCol="0" anchor="t"/>
          <a:lstStyle/>
          <a:p>
            <a:pPr marL="0" indent="0" algn="l">
              <a:lnSpc>
                <a:spcPts val="2858"/>
              </a:lnSpc>
              <a:buNone/>
            </a:pPr>
            <a:r>
              <a:rPr lang="en-US" sz="1786" dirty="0">
                <a:solidFill>
                  <a:srgbClr val="CFD0D8"/>
                </a:solidFill>
                <a:latin typeface="Roboto" pitchFamily="34" charset="0"/>
                <a:ea typeface="Roboto" pitchFamily="34" charset="-122"/>
                <a:cs typeface="Roboto" pitchFamily="34" charset="-120"/>
              </a:rPr>
              <a:t>Spyware can be used to blackmail or extort money from victims.</a:t>
            </a:r>
            <a:endParaRPr lang="en-US" sz="1786" dirty="0"/>
          </a:p>
        </p:txBody>
      </p:sp>
      <p:pic>
        <p:nvPicPr>
          <p:cNvPr id="16" name="Image 6" descr="preencoded.png"/>
          <p:cNvPicPr>
            <a:picLocks noChangeAspect="1"/>
          </p:cNvPicPr>
          <p:nvPr/>
        </p:nvPicPr>
        <p:blipFill>
          <a:blip r:embed="rId9"/>
          <a:stretch>
            <a:fillRect/>
          </a:stretch>
        </p:blipFill>
        <p:spPr>
          <a:xfrm>
            <a:off x="4742021" y="5160883"/>
            <a:ext cx="566976" cy="566976"/>
          </a:xfrm>
          <a:prstGeom prst="rect">
            <a:avLst/>
          </a:prstGeom>
        </p:spPr>
      </p:pic>
      <p:sp>
        <p:nvSpPr>
          <p:cNvPr id="17" name="Text 8"/>
          <p:cNvSpPr/>
          <p:nvPr/>
        </p:nvSpPr>
        <p:spPr>
          <a:xfrm>
            <a:off x="4742021" y="5954673"/>
            <a:ext cx="2835235" cy="354330"/>
          </a:xfrm>
          <a:prstGeom prst="rect">
            <a:avLst/>
          </a:prstGeom>
          <a:noFill/>
          <a:ln/>
        </p:spPr>
        <p:txBody>
          <a:bodyPr wrap="none" rtlCol="0" anchor="t"/>
          <a:lstStyle/>
          <a:p>
            <a:pPr marL="0" indent="0" algn="l">
              <a:lnSpc>
                <a:spcPts val="2791"/>
              </a:lnSpc>
              <a:buNone/>
            </a:pPr>
            <a:r>
              <a:rPr lang="en-US" sz="2233" dirty="0">
                <a:solidFill>
                  <a:srgbClr val="CFD0D8"/>
                </a:solidFill>
                <a:latin typeface="Roboto" pitchFamily="34" charset="0"/>
                <a:ea typeface="Roboto" pitchFamily="34" charset="-122"/>
                <a:cs typeface="Roboto" pitchFamily="34" charset="-120"/>
              </a:rPr>
              <a:t>Revenge</a:t>
            </a:r>
            <a:endParaRPr lang="en-US" sz="2233" dirty="0"/>
          </a:p>
        </p:txBody>
      </p:sp>
      <p:sp>
        <p:nvSpPr>
          <p:cNvPr id="18" name="Text 9"/>
          <p:cNvSpPr/>
          <p:nvPr/>
        </p:nvSpPr>
        <p:spPr>
          <a:xfrm>
            <a:off x="4742021" y="6445091"/>
            <a:ext cx="3608189" cy="1088708"/>
          </a:xfrm>
          <a:prstGeom prst="rect">
            <a:avLst/>
          </a:prstGeom>
          <a:noFill/>
          <a:ln/>
        </p:spPr>
        <p:txBody>
          <a:bodyPr wrap="square" rtlCol="0" anchor="t"/>
          <a:lstStyle/>
          <a:p>
            <a:pPr marL="0" indent="0" algn="l">
              <a:lnSpc>
                <a:spcPts val="2858"/>
              </a:lnSpc>
              <a:buNone/>
            </a:pPr>
            <a:r>
              <a:rPr lang="en-US" sz="1786" dirty="0">
                <a:solidFill>
                  <a:srgbClr val="CFD0D8"/>
                </a:solidFill>
                <a:latin typeface="Roboto" pitchFamily="34" charset="0"/>
                <a:ea typeface="Roboto" pitchFamily="34" charset="-122"/>
                <a:cs typeface="Roboto" pitchFamily="34" charset="-120"/>
              </a:rPr>
              <a:t>Individuals with grudges can use spyware to harass or embarrass their targets.</a:t>
            </a:r>
            <a:endParaRPr lang="en-US" sz="1786" dirty="0"/>
          </a:p>
        </p:txBody>
      </p:sp>
      <p:pic>
        <p:nvPicPr>
          <p:cNvPr id="19" name="Image 7" descr="preencoded.png"/>
          <p:cNvPicPr>
            <a:picLocks noChangeAspect="1"/>
          </p:cNvPicPr>
          <p:nvPr/>
        </p:nvPicPr>
        <p:blipFill>
          <a:blip r:embed="rId10"/>
          <a:stretch>
            <a:fillRect/>
          </a:stretch>
        </p:blipFill>
        <p:spPr>
          <a:xfrm>
            <a:off x="1168599" y="-7712"/>
            <a:ext cx="192167" cy="459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9139488" y="-12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69147" y="2293382"/>
            <a:ext cx="5035987" cy="3642717"/>
          </a:xfrm>
          <a:prstGeom prst="rect">
            <a:avLst/>
          </a:prstGeom>
        </p:spPr>
      </p:pic>
      <p:sp>
        <p:nvSpPr>
          <p:cNvPr id="6" name="Text 1"/>
          <p:cNvSpPr/>
          <p:nvPr/>
        </p:nvSpPr>
        <p:spPr>
          <a:xfrm>
            <a:off x="630436" y="777002"/>
            <a:ext cx="7761446" cy="562808"/>
          </a:xfrm>
          <a:prstGeom prst="rect">
            <a:avLst/>
          </a:prstGeom>
          <a:noFill/>
          <a:ln/>
        </p:spPr>
        <p:txBody>
          <a:bodyPr wrap="none" rtlCol="0" anchor="t"/>
          <a:lstStyle/>
          <a:p>
            <a:pPr marL="0" indent="0">
              <a:lnSpc>
                <a:spcPts val="4432"/>
              </a:lnSpc>
              <a:buNone/>
            </a:pPr>
            <a:r>
              <a:rPr lang="en-US" sz="3546" dirty="0">
                <a:solidFill>
                  <a:srgbClr val="FFFFFF"/>
                </a:solidFill>
                <a:latin typeface="Roboto" pitchFamily="34" charset="0"/>
                <a:ea typeface="Roboto" pitchFamily="34" charset="-122"/>
                <a:cs typeface="Roboto" pitchFamily="34" charset="-120"/>
              </a:rPr>
              <a:t>Risks of Webcam Spyware in Daily Life</a:t>
            </a:r>
            <a:endParaRPr lang="en-US" sz="3546" dirty="0"/>
          </a:p>
        </p:txBody>
      </p:sp>
      <p:sp>
        <p:nvSpPr>
          <p:cNvPr id="7" name="Shape 2"/>
          <p:cNvSpPr/>
          <p:nvPr/>
        </p:nvSpPr>
        <p:spPr>
          <a:xfrm>
            <a:off x="889159" y="1609963"/>
            <a:ext cx="22860" cy="5842635"/>
          </a:xfrm>
          <a:prstGeom prst="roundRect">
            <a:avLst>
              <a:gd name="adj" fmla="val 330944"/>
            </a:avLst>
          </a:prstGeom>
          <a:solidFill>
            <a:srgbClr val="313E80"/>
          </a:solidFill>
          <a:ln/>
        </p:spPr>
      </p:sp>
      <p:sp>
        <p:nvSpPr>
          <p:cNvPr id="8" name="Shape 3"/>
          <p:cNvSpPr/>
          <p:nvPr/>
        </p:nvSpPr>
        <p:spPr>
          <a:xfrm>
            <a:off x="1080314" y="2003584"/>
            <a:ext cx="630436" cy="22860"/>
          </a:xfrm>
          <a:prstGeom prst="roundRect">
            <a:avLst>
              <a:gd name="adj" fmla="val 330944"/>
            </a:avLst>
          </a:prstGeom>
          <a:solidFill>
            <a:srgbClr val="313E80"/>
          </a:solidFill>
          <a:ln/>
        </p:spPr>
      </p:sp>
      <p:sp>
        <p:nvSpPr>
          <p:cNvPr id="9" name="Shape 4"/>
          <p:cNvSpPr/>
          <p:nvPr/>
        </p:nvSpPr>
        <p:spPr>
          <a:xfrm>
            <a:off x="698004" y="1812488"/>
            <a:ext cx="405170" cy="405170"/>
          </a:xfrm>
          <a:prstGeom prst="roundRect">
            <a:avLst>
              <a:gd name="adj" fmla="val 18672"/>
            </a:avLst>
          </a:prstGeom>
          <a:solidFill>
            <a:srgbClr val="182567"/>
          </a:solidFill>
          <a:ln w="7620">
            <a:solidFill>
              <a:srgbClr val="313E80"/>
            </a:solidFill>
            <a:prstDash val="solid"/>
          </a:ln>
        </p:spPr>
      </p:sp>
      <p:sp>
        <p:nvSpPr>
          <p:cNvPr id="10" name="Text 5"/>
          <p:cNvSpPr/>
          <p:nvPr/>
        </p:nvSpPr>
        <p:spPr>
          <a:xfrm>
            <a:off x="823734" y="1879997"/>
            <a:ext cx="153591" cy="270153"/>
          </a:xfrm>
          <a:prstGeom prst="rect">
            <a:avLst/>
          </a:prstGeom>
          <a:noFill/>
          <a:ln/>
        </p:spPr>
        <p:txBody>
          <a:bodyPr wrap="none" rtlCol="0" anchor="t"/>
          <a:lstStyle/>
          <a:p>
            <a:pPr marL="0" indent="0" algn="ctr">
              <a:lnSpc>
                <a:spcPts val="2127"/>
              </a:lnSpc>
              <a:buNone/>
            </a:pPr>
            <a:r>
              <a:rPr lang="en-US" sz="2127" dirty="0">
                <a:solidFill>
                  <a:srgbClr val="CFD0D8"/>
                </a:solidFill>
                <a:latin typeface="Roboto" pitchFamily="34" charset="0"/>
                <a:ea typeface="Roboto" pitchFamily="34" charset="-122"/>
                <a:cs typeface="Roboto" pitchFamily="34" charset="-120"/>
              </a:rPr>
              <a:t>1</a:t>
            </a:r>
            <a:endParaRPr lang="en-US" sz="2127" dirty="0"/>
          </a:p>
        </p:txBody>
      </p:sp>
      <p:sp>
        <p:nvSpPr>
          <p:cNvPr id="11" name="Text 6"/>
          <p:cNvSpPr/>
          <p:nvPr/>
        </p:nvSpPr>
        <p:spPr>
          <a:xfrm>
            <a:off x="1891189" y="1789986"/>
            <a:ext cx="2251591" cy="281345"/>
          </a:xfrm>
          <a:prstGeom prst="rect">
            <a:avLst/>
          </a:prstGeom>
          <a:noFill/>
          <a:ln/>
        </p:spPr>
        <p:txBody>
          <a:bodyPr wrap="none" rtlCol="0" anchor="t"/>
          <a:lstStyle/>
          <a:p>
            <a:pPr marL="0" indent="0" algn="l">
              <a:lnSpc>
                <a:spcPts val="2216"/>
              </a:lnSpc>
              <a:buNone/>
            </a:pPr>
            <a:r>
              <a:rPr lang="en-US" sz="1773" dirty="0">
                <a:solidFill>
                  <a:srgbClr val="CFD0D8"/>
                </a:solidFill>
                <a:latin typeface="Roboto" pitchFamily="34" charset="0"/>
                <a:ea typeface="Roboto" pitchFamily="34" charset="-122"/>
                <a:cs typeface="Roboto" pitchFamily="34" charset="-120"/>
              </a:rPr>
              <a:t>Identity Theft</a:t>
            </a:r>
            <a:endParaRPr lang="en-US" sz="1773" dirty="0"/>
          </a:p>
        </p:txBody>
      </p:sp>
      <p:sp>
        <p:nvSpPr>
          <p:cNvPr id="12" name="Text 7"/>
          <p:cNvSpPr/>
          <p:nvPr/>
        </p:nvSpPr>
        <p:spPr>
          <a:xfrm>
            <a:off x="1891189" y="2179320"/>
            <a:ext cx="6622375" cy="576263"/>
          </a:xfrm>
          <a:prstGeom prst="rect">
            <a:avLst/>
          </a:prstGeom>
          <a:noFill/>
          <a:ln/>
        </p:spPr>
        <p:txBody>
          <a:bodyPr wrap="square" rtlCol="0" anchor="t"/>
          <a:lstStyle/>
          <a:p>
            <a:pPr marL="0" indent="0" algn="l">
              <a:lnSpc>
                <a:spcPts val="2269"/>
              </a:lnSpc>
              <a:buNone/>
            </a:pPr>
            <a:r>
              <a:rPr lang="en-US" sz="1418" dirty="0">
                <a:solidFill>
                  <a:srgbClr val="CFD0D8"/>
                </a:solidFill>
                <a:latin typeface="Roboto" pitchFamily="34" charset="0"/>
                <a:ea typeface="Roboto" pitchFamily="34" charset="-122"/>
                <a:cs typeface="Roboto" pitchFamily="34" charset="-120"/>
              </a:rPr>
              <a:t>Spyware can steal your personal information, including passwords, financial data, and social security numbers.</a:t>
            </a:r>
            <a:endParaRPr lang="en-US" sz="1418" dirty="0"/>
          </a:p>
        </p:txBody>
      </p:sp>
      <p:sp>
        <p:nvSpPr>
          <p:cNvPr id="13" name="Shape 8"/>
          <p:cNvSpPr/>
          <p:nvPr/>
        </p:nvSpPr>
        <p:spPr>
          <a:xfrm>
            <a:off x="1080314" y="3509248"/>
            <a:ext cx="630436" cy="22860"/>
          </a:xfrm>
          <a:prstGeom prst="roundRect">
            <a:avLst>
              <a:gd name="adj" fmla="val 330944"/>
            </a:avLst>
          </a:prstGeom>
          <a:solidFill>
            <a:srgbClr val="313E80"/>
          </a:solidFill>
          <a:ln/>
        </p:spPr>
      </p:sp>
      <p:sp>
        <p:nvSpPr>
          <p:cNvPr id="14" name="Shape 9"/>
          <p:cNvSpPr/>
          <p:nvPr/>
        </p:nvSpPr>
        <p:spPr>
          <a:xfrm>
            <a:off x="698004" y="3318153"/>
            <a:ext cx="405170" cy="405170"/>
          </a:xfrm>
          <a:prstGeom prst="roundRect">
            <a:avLst>
              <a:gd name="adj" fmla="val 18672"/>
            </a:avLst>
          </a:prstGeom>
          <a:solidFill>
            <a:srgbClr val="182567"/>
          </a:solidFill>
          <a:ln w="7620">
            <a:solidFill>
              <a:srgbClr val="313E80"/>
            </a:solidFill>
            <a:prstDash val="solid"/>
          </a:ln>
        </p:spPr>
      </p:sp>
      <p:sp>
        <p:nvSpPr>
          <p:cNvPr id="15" name="Text 10"/>
          <p:cNvSpPr/>
          <p:nvPr/>
        </p:nvSpPr>
        <p:spPr>
          <a:xfrm>
            <a:off x="823734" y="3385661"/>
            <a:ext cx="153591" cy="270153"/>
          </a:xfrm>
          <a:prstGeom prst="rect">
            <a:avLst/>
          </a:prstGeom>
          <a:noFill/>
          <a:ln/>
        </p:spPr>
        <p:txBody>
          <a:bodyPr wrap="none" rtlCol="0" anchor="t"/>
          <a:lstStyle/>
          <a:p>
            <a:pPr marL="0" indent="0" algn="ctr">
              <a:lnSpc>
                <a:spcPts val="2127"/>
              </a:lnSpc>
              <a:buNone/>
            </a:pPr>
            <a:r>
              <a:rPr lang="en-US" sz="2127" dirty="0">
                <a:solidFill>
                  <a:srgbClr val="CFD0D8"/>
                </a:solidFill>
                <a:latin typeface="Roboto" pitchFamily="34" charset="0"/>
                <a:ea typeface="Roboto" pitchFamily="34" charset="-122"/>
                <a:cs typeface="Roboto" pitchFamily="34" charset="-120"/>
              </a:rPr>
              <a:t>2</a:t>
            </a:r>
            <a:endParaRPr lang="en-US" sz="2127" dirty="0"/>
          </a:p>
        </p:txBody>
      </p:sp>
      <p:sp>
        <p:nvSpPr>
          <p:cNvPr id="16" name="Text 11"/>
          <p:cNvSpPr/>
          <p:nvPr/>
        </p:nvSpPr>
        <p:spPr>
          <a:xfrm>
            <a:off x="1891189" y="3295650"/>
            <a:ext cx="2251591" cy="281345"/>
          </a:xfrm>
          <a:prstGeom prst="rect">
            <a:avLst/>
          </a:prstGeom>
          <a:noFill/>
          <a:ln/>
        </p:spPr>
        <p:txBody>
          <a:bodyPr wrap="none" rtlCol="0" anchor="t"/>
          <a:lstStyle/>
          <a:p>
            <a:pPr marL="0" indent="0" algn="l">
              <a:lnSpc>
                <a:spcPts val="2216"/>
              </a:lnSpc>
              <a:buNone/>
            </a:pPr>
            <a:r>
              <a:rPr lang="en-US" sz="1773" dirty="0">
                <a:solidFill>
                  <a:srgbClr val="CFD0D8"/>
                </a:solidFill>
                <a:latin typeface="Roboto" pitchFamily="34" charset="0"/>
                <a:ea typeface="Roboto" pitchFamily="34" charset="-122"/>
                <a:cs typeface="Roboto" pitchFamily="34" charset="-120"/>
              </a:rPr>
              <a:t>Financial Loss</a:t>
            </a:r>
            <a:endParaRPr lang="en-US" sz="1773" dirty="0"/>
          </a:p>
        </p:txBody>
      </p:sp>
      <p:sp>
        <p:nvSpPr>
          <p:cNvPr id="17" name="Text 12"/>
          <p:cNvSpPr/>
          <p:nvPr/>
        </p:nvSpPr>
        <p:spPr>
          <a:xfrm>
            <a:off x="1891189" y="3684984"/>
            <a:ext cx="6622375" cy="576263"/>
          </a:xfrm>
          <a:prstGeom prst="rect">
            <a:avLst/>
          </a:prstGeom>
          <a:noFill/>
          <a:ln/>
        </p:spPr>
        <p:txBody>
          <a:bodyPr wrap="square" rtlCol="0" anchor="t"/>
          <a:lstStyle/>
          <a:p>
            <a:pPr marL="0" indent="0" algn="l">
              <a:lnSpc>
                <a:spcPts val="2269"/>
              </a:lnSpc>
              <a:buNone/>
            </a:pPr>
            <a:r>
              <a:rPr lang="en-US" sz="1418" dirty="0">
                <a:solidFill>
                  <a:srgbClr val="CFD0D8"/>
                </a:solidFill>
                <a:latin typeface="Roboto" pitchFamily="34" charset="0"/>
                <a:ea typeface="Roboto" pitchFamily="34" charset="-122"/>
                <a:cs typeface="Roboto" pitchFamily="34" charset="-120"/>
              </a:rPr>
              <a:t>Hackers can use stolen financial information to make unauthorized purchases or empty your bank account.</a:t>
            </a:r>
            <a:endParaRPr lang="en-US" sz="1418" dirty="0"/>
          </a:p>
        </p:txBody>
      </p:sp>
      <p:sp>
        <p:nvSpPr>
          <p:cNvPr id="18" name="Shape 13"/>
          <p:cNvSpPr/>
          <p:nvPr/>
        </p:nvSpPr>
        <p:spPr>
          <a:xfrm>
            <a:off x="1080314" y="5014913"/>
            <a:ext cx="630436" cy="22860"/>
          </a:xfrm>
          <a:prstGeom prst="roundRect">
            <a:avLst>
              <a:gd name="adj" fmla="val 330944"/>
            </a:avLst>
          </a:prstGeom>
          <a:solidFill>
            <a:srgbClr val="313E80"/>
          </a:solidFill>
          <a:ln/>
        </p:spPr>
      </p:sp>
      <p:sp>
        <p:nvSpPr>
          <p:cNvPr id="19" name="Shape 14"/>
          <p:cNvSpPr/>
          <p:nvPr/>
        </p:nvSpPr>
        <p:spPr>
          <a:xfrm>
            <a:off x="698004" y="4823817"/>
            <a:ext cx="405170" cy="405170"/>
          </a:xfrm>
          <a:prstGeom prst="roundRect">
            <a:avLst>
              <a:gd name="adj" fmla="val 18672"/>
            </a:avLst>
          </a:prstGeom>
          <a:solidFill>
            <a:srgbClr val="182567"/>
          </a:solidFill>
          <a:ln w="7620">
            <a:solidFill>
              <a:srgbClr val="313E80"/>
            </a:solidFill>
            <a:prstDash val="solid"/>
          </a:ln>
        </p:spPr>
      </p:sp>
      <p:sp>
        <p:nvSpPr>
          <p:cNvPr id="20" name="Text 15"/>
          <p:cNvSpPr/>
          <p:nvPr/>
        </p:nvSpPr>
        <p:spPr>
          <a:xfrm>
            <a:off x="823734" y="4891326"/>
            <a:ext cx="153591" cy="270153"/>
          </a:xfrm>
          <a:prstGeom prst="rect">
            <a:avLst/>
          </a:prstGeom>
          <a:noFill/>
          <a:ln/>
        </p:spPr>
        <p:txBody>
          <a:bodyPr wrap="none" rtlCol="0" anchor="t"/>
          <a:lstStyle/>
          <a:p>
            <a:pPr marL="0" indent="0" algn="ctr">
              <a:lnSpc>
                <a:spcPts val="2127"/>
              </a:lnSpc>
              <a:buNone/>
            </a:pPr>
            <a:r>
              <a:rPr lang="en-US" sz="2127" dirty="0">
                <a:solidFill>
                  <a:srgbClr val="CFD0D8"/>
                </a:solidFill>
                <a:latin typeface="Roboto" pitchFamily="34" charset="0"/>
                <a:ea typeface="Roboto" pitchFamily="34" charset="-122"/>
                <a:cs typeface="Roboto" pitchFamily="34" charset="-120"/>
              </a:rPr>
              <a:t>3</a:t>
            </a:r>
            <a:endParaRPr lang="en-US" sz="2127" dirty="0"/>
          </a:p>
        </p:txBody>
      </p:sp>
      <p:sp>
        <p:nvSpPr>
          <p:cNvPr id="21" name="Text 16"/>
          <p:cNvSpPr/>
          <p:nvPr/>
        </p:nvSpPr>
        <p:spPr>
          <a:xfrm>
            <a:off x="1891189" y="4801314"/>
            <a:ext cx="2251591" cy="281345"/>
          </a:xfrm>
          <a:prstGeom prst="rect">
            <a:avLst/>
          </a:prstGeom>
          <a:noFill/>
          <a:ln/>
        </p:spPr>
        <p:txBody>
          <a:bodyPr wrap="none" rtlCol="0" anchor="t"/>
          <a:lstStyle/>
          <a:p>
            <a:pPr marL="0" indent="0" algn="l">
              <a:lnSpc>
                <a:spcPts val="2216"/>
              </a:lnSpc>
              <a:buNone/>
            </a:pPr>
            <a:r>
              <a:rPr lang="en-US" sz="1773" dirty="0">
                <a:solidFill>
                  <a:srgbClr val="CFD0D8"/>
                </a:solidFill>
                <a:latin typeface="Roboto" pitchFamily="34" charset="0"/>
                <a:ea typeface="Roboto" pitchFamily="34" charset="-122"/>
                <a:cs typeface="Roboto" pitchFamily="34" charset="-120"/>
              </a:rPr>
              <a:t>Reputation Damage</a:t>
            </a:r>
            <a:endParaRPr lang="en-US" sz="1773" dirty="0"/>
          </a:p>
        </p:txBody>
      </p:sp>
      <p:sp>
        <p:nvSpPr>
          <p:cNvPr id="22" name="Text 17"/>
          <p:cNvSpPr/>
          <p:nvPr/>
        </p:nvSpPr>
        <p:spPr>
          <a:xfrm>
            <a:off x="1891189" y="5190649"/>
            <a:ext cx="6622375" cy="576263"/>
          </a:xfrm>
          <a:prstGeom prst="rect">
            <a:avLst/>
          </a:prstGeom>
          <a:noFill/>
          <a:ln/>
        </p:spPr>
        <p:txBody>
          <a:bodyPr wrap="square" rtlCol="0" anchor="t"/>
          <a:lstStyle/>
          <a:p>
            <a:pPr marL="0" indent="0" algn="l">
              <a:lnSpc>
                <a:spcPts val="2269"/>
              </a:lnSpc>
              <a:buNone/>
            </a:pPr>
            <a:r>
              <a:rPr lang="en-US" sz="1418" dirty="0">
                <a:solidFill>
                  <a:srgbClr val="CFD0D8"/>
                </a:solidFill>
                <a:latin typeface="Roboto" pitchFamily="34" charset="0"/>
                <a:ea typeface="Roboto" pitchFamily="34" charset="-122"/>
                <a:cs typeface="Roboto" pitchFamily="34" charset="-120"/>
              </a:rPr>
              <a:t>Spyware can record and share embarrassing or compromising videos without your consent.</a:t>
            </a:r>
            <a:endParaRPr lang="en-US" sz="1418" dirty="0"/>
          </a:p>
        </p:txBody>
      </p:sp>
      <p:sp>
        <p:nvSpPr>
          <p:cNvPr id="23" name="Shape 18"/>
          <p:cNvSpPr/>
          <p:nvPr/>
        </p:nvSpPr>
        <p:spPr>
          <a:xfrm>
            <a:off x="1080314" y="6520577"/>
            <a:ext cx="630436" cy="22860"/>
          </a:xfrm>
          <a:prstGeom prst="roundRect">
            <a:avLst>
              <a:gd name="adj" fmla="val 330944"/>
            </a:avLst>
          </a:prstGeom>
          <a:solidFill>
            <a:srgbClr val="313E80"/>
          </a:solidFill>
          <a:ln/>
        </p:spPr>
      </p:sp>
      <p:sp>
        <p:nvSpPr>
          <p:cNvPr id="24" name="Shape 19"/>
          <p:cNvSpPr/>
          <p:nvPr/>
        </p:nvSpPr>
        <p:spPr>
          <a:xfrm>
            <a:off x="698004" y="6329482"/>
            <a:ext cx="405170" cy="405170"/>
          </a:xfrm>
          <a:prstGeom prst="roundRect">
            <a:avLst>
              <a:gd name="adj" fmla="val 18672"/>
            </a:avLst>
          </a:prstGeom>
          <a:solidFill>
            <a:srgbClr val="182567"/>
          </a:solidFill>
          <a:ln w="7620">
            <a:solidFill>
              <a:srgbClr val="313E80"/>
            </a:solidFill>
            <a:prstDash val="solid"/>
          </a:ln>
        </p:spPr>
      </p:sp>
      <p:sp>
        <p:nvSpPr>
          <p:cNvPr id="25" name="Text 20"/>
          <p:cNvSpPr/>
          <p:nvPr/>
        </p:nvSpPr>
        <p:spPr>
          <a:xfrm>
            <a:off x="823734" y="6396990"/>
            <a:ext cx="153591" cy="270153"/>
          </a:xfrm>
          <a:prstGeom prst="rect">
            <a:avLst/>
          </a:prstGeom>
          <a:noFill/>
          <a:ln/>
        </p:spPr>
        <p:txBody>
          <a:bodyPr wrap="none" rtlCol="0" anchor="t"/>
          <a:lstStyle/>
          <a:p>
            <a:pPr marL="0" indent="0" algn="ctr">
              <a:lnSpc>
                <a:spcPts val="2127"/>
              </a:lnSpc>
              <a:buNone/>
            </a:pPr>
            <a:r>
              <a:rPr lang="en-US" sz="2127" dirty="0">
                <a:solidFill>
                  <a:srgbClr val="CFD0D8"/>
                </a:solidFill>
                <a:latin typeface="Roboto" pitchFamily="34" charset="0"/>
                <a:ea typeface="Roboto" pitchFamily="34" charset="-122"/>
                <a:cs typeface="Roboto" pitchFamily="34" charset="-120"/>
              </a:rPr>
              <a:t>4</a:t>
            </a:r>
            <a:endParaRPr lang="en-US" sz="2127" dirty="0"/>
          </a:p>
        </p:txBody>
      </p:sp>
      <p:sp>
        <p:nvSpPr>
          <p:cNvPr id="26" name="Text 21"/>
          <p:cNvSpPr/>
          <p:nvPr/>
        </p:nvSpPr>
        <p:spPr>
          <a:xfrm>
            <a:off x="1891189" y="6306979"/>
            <a:ext cx="2251591" cy="281345"/>
          </a:xfrm>
          <a:prstGeom prst="rect">
            <a:avLst/>
          </a:prstGeom>
          <a:noFill/>
          <a:ln/>
        </p:spPr>
        <p:txBody>
          <a:bodyPr wrap="none" rtlCol="0" anchor="t"/>
          <a:lstStyle/>
          <a:p>
            <a:pPr marL="0" indent="0" algn="l">
              <a:lnSpc>
                <a:spcPts val="2216"/>
              </a:lnSpc>
              <a:buNone/>
            </a:pPr>
            <a:r>
              <a:rPr lang="en-US" sz="1773" dirty="0">
                <a:solidFill>
                  <a:srgbClr val="CFD0D8"/>
                </a:solidFill>
                <a:latin typeface="Roboto" pitchFamily="34" charset="0"/>
                <a:ea typeface="Roboto" pitchFamily="34" charset="-122"/>
                <a:cs typeface="Roboto" pitchFamily="34" charset="-120"/>
              </a:rPr>
              <a:t>Emotional Distress</a:t>
            </a:r>
            <a:endParaRPr lang="en-US" sz="1773" dirty="0"/>
          </a:p>
        </p:txBody>
      </p:sp>
      <p:sp>
        <p:nvSpPr>
          <p:cNvPr id="27" name="Text 22"/>
          <p:cNvSpPr/>
          <p:nvPr/>
        </p:nvSpPr>
        <p:spPr>
          <a:xfrm>
            <a:off x="1891189" y="6696313"/>
            <a:ext cx="6622375" cy="576263"/>
          </a:xfrm>
          <a:prstGeom prst="rect">
            <a:avLst/>
          </a:prstGeom>
          <a:noFill/>
          <a:ln/>
        </p:spPr>
        <p:txBody>
          <a:bodyPr wrap="square" rtlCol="0" anchor="t"/>
          <a:lstStyle/>
          <a:p>
            <a:pPr marL="0" indent="0" algn="l">
              <a:lnSpc>
                <a:spcPts val="2269"/>
              </a:lnSpc>
              <a:buNone/>
            </a:pPr>
            <a:r>
              <a:rPr lang="en-US" sz="1418" dirty="0">
                <a:solidFill>
                  <a:srgbClr val="CFD0D8"/>
                </a:solidFill>
                <a:latin typeface="Roboto" pitchFamily="34" charset="0"/>
                <a:ea typeface="Roboto" pitchFamily="34" charset="-122"/>
                <a:cs typeface="Roboto" pitchFamily="34" charset="-120"/>
              </a:rPr>
              <a:t>Being spied on can be an emotionally distressing experience, leading to anxiety and paranoia.</a:t>
            </a:r>
            <a:endParaRPr lang="en-US" sz="1418" dirty="0"/>
          </a:p>
        </p:txBody>
      </p:sp>
      <p:pic>
        <p:nvPicPr>
          <p:cNvPr id="28" name="Image 3" descr="preencoded.png"/>
          <p:cNvPicPr>
            <a:picLocks noChangeAspect="1"/>
          </p:cNvPicPr>
          <p:nvPr/>
        </p:nvPicPr>
        <p:blipFill>
          <a:blip r:embed="rId6"/>
          <a:stretch>
            <a:fillRect/>
          </a:stretch>
        </p:blipFill>
        <p:spPr>
          <a:xfrm flipH="1">
            <a:off x="14309436" y="-22979"/>
            <a:ext cx="191396" cy="4571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71290" y="2227898"/>
            <a:ext cx="5031700" cy="3773805"/>
          </a:xfrm>
          <a:prstGeom prst="rect">
            <a:avLst/>
          </a:prstGeom>
        </p:spPr>
      </p:pic>
      <p:sp>
        <p:nvSpPr>
          <p:cNvPr id="6" name="Text 1"/>
          <p:cNvSpPr/>
          <p:nvPr/>
        </p:nvSpPr>
        <p:spPr>
          <a:xfrm>
            <a:off x="636508" y="784622"/>
            <a:ext cx="6837640" cy="568285"/>
          </a:xfrm>
          <a:prstGeom prst="rect">
            <a:avLst/>
          </a:prstGeom>
          <a:noFill/>
          <a:ln/>
        </p:spPr>
        <p:txBody>
          <a:bodyPr wrap="none" rtlCol="0" anchor="t"/>
          <a:lstStyle/>
          <a:p>
            <a:pPr marL="0" indent="0">
              <a:lnSpc>
                <a:spcPts val="4475"/>
              </a:lnSpc>
              <a:buNone/>
            </a:pPr>
            <a:r>
              <a:rPr lang="en-US" sz="3580" dirty="0">
                <a:solidFill>
                  <a:srgbClr val="FFFFFF"/>
                </a:solidFill>
                <a:latin typeface="Roboto" pitchFamily="34" charset="0"/>
                <a:ea typeface="Roboto" pitchFamily="34" charset="-122"/>
                <a:cs typeface="Roboto" pitchFamily="34" charset="-120"/>
              </a:rPr>
              <a:t>How to Prevent Webcam Spyware</a:t>
            </a:r>
            <a:endParaRPr lang="en-US" sz="3580" dirty="0"/>
          </a:p>
        </p:txBody>
      </p:sp>
      <p:pic>
        <p:nvPicPr>
          <p:cNvPr id="7" name="Image 3" descr="preencoded.png"/>
          <p:cNvPicPr>
            <a:picLocks noChangeAspect="1"/>
          </p:cNvPicPr>
          <p:nvPr/>
        </p:nvPicPr>
        <p:blipFill>
          <a:blip r:embed="rId6"/>
          <a:stretch>
            <a:fillRect/>
          </a:stretch>
        </p:blipFill>
        <p:spPr>
          <a:xfrm>
            <a:off x="636508" y="1625679"/>
            <a:ext cx="909280" cy="1454825"/>
          </a:xfrm>
          <a:prstGeom prst="rect">
            <a:avLst/>
          </a:prstGeom>
        </p:spPr>
      </p:pic>
      <p:sp>
        <p:nvSpPr>
          <p:cNvPr id="8" name="Text 2"/>
          <p:cNvSpPr/>
          <p:nvPr/>
        </p:nvSpPr>
        <p:spPr>
          <a:xfrm>
            <a:off x="1818561" y="1807488"/>
            <a:ext cx="2767251" cy="284083"/>
          </a:xfrm>
          <a:prstGeom prst="rect">
            <a:avLst/>
          </a:prstGeom>
          <a:noFill/>
          <a:ln/>
        </p:spPr>
        <p:txBody>
          <a:bodyPr wrap="none" rtlCol="0" anchor="t"/>
          <a:lstStyle/>
          <a:p>
            <a:pPr marL="0" indent="0" algn="l">
              <a:lnSpc>
                <a:spcPts val="2238"/>
              </a:lnSpc>
              <a:buNone/>
            </a:pPr>
            <a:r>
              <a:rPr lang="en-US" sz="1790" dirty="0">
                <a:solidFill>
                  <a:srgbClr val="CFD0D8"/>
                </a:solidFill>
                <a:latin typeface="Roboto" pitchFamily="34" charset="0"/>
                <a:ea typeface="Roboto" pitchFamily="34" charset="-122"/>
                <a:cs typeface="Roboto" pitchFamily="34" charset="-120"/>
              </a:rPr>
              <a:t>Use Anti-Malware Software</a:t>
            </a:r>
            <a:endParaRPr lang="en-US" sz="1790" dirty="0"/>
          </a:p>
        </p:txBody>
      </p:sp>
      <p:sp>
        <p:nvSpPr>
          <p:cNvPr id="9" name="Text 3"/>
          <p:cNvSpPr/>
          <p:nvPr/>
        </p:nvSpPr>
        <p:spPr>
          <a:xfrm>
            <a:off x="1818561" y="2200632"/>
            <a:ext cx="6688931" cy="581739"/>
          </a:xfrm>
          <a:prstGeom prst="rect">
            <a:avLst/>
          </a:prstGeom>
          <a:noFill/>
          <a:ln/>
        </p:spPr>
        <p:txBody>
          <a:bodyPr wrap="square" rtlCol="0" anchor="t"/>
          <a:lstStyle/>
          <a:p>
            <a:pPr marL="0" indent="0" algn="l">
              <a:lnSpc>
                <a:spcPts val="2291"/>
              </a:lnSpc>
              <a:buNone/>
            </a:pPr>
            <a:r>
              <a:rPr lang="en-US" sz="1432" dirty="0">
                <a:solidFill>
                  <a:srgbClr val="CFD0D8"/>
                </a:solidFill>
                <a:latin typeface="Roboto" pitchFamily="34" charset="0"/>
                <a:ea typeface="Roboto" pitchFamily="34" charset="-122"/>
                <a:cs typeface="Roboto" pitchFamily="34" charset="-120"/>
              </a:rPr>
              <a:t>Install and keep your anti-malware software updated to detect and remove spyware.</a:t>
            </a:r>
            <a:endParaRPr lang="en-US" sz="1432" dirty="0"/>
          </a:p>
        </p:txBody>
      </p:sp>
      <p:pic>
        <p:nvPicPr>
          <p:cNvPr id="10" name="Image 4" descr="preencoded.png"/>
          <p:cNvPicPr>
            <a:picLocks noChangeAspect="1"/>
          </p:cNvPicPr>
          <p:nvPr/>
        </p:nvPicPr>
        <p:blipFill>
          <a:blip r:embed="rId7"/>
          <a:stretch>
            <a:fillRect/>
          </a:stretch>
        </p:blipFill>
        <p:spPr>
          <a:xfrm>
            <a:off x="636508" y="3080504"/>
            <a:ext cx="909280" cy="1454825"/>
          </a:xfrm>
          <a:prstGeom prst="rect">
            <a:avLst/>
          </a:prstGeom>
        </p:spPr>
      </p:pic>
      <p:sp>
        <p:nvSpPr>
          <p:cNvPr id="11" name="Text 4"/>
          <p:cNvSpPr/>
          <p:nvPr/>
        </p:nvSpPr>
        <p:spPr>
          <a:xfrm>
            <a:off x="1818561" y="3262313"/>
            <a:ext cx="2678668" cy="284083"/>
          </a:xfrm>
          <a:prstGeom prst="rect">
            <a:avLst/>
          </a:prstGeom>
          <a:noFill/>
          <a:ln/>
        </p:spPr>
        <p:txBody>
          <a:bodyPr wrap="none" rtlCol="0" anchor="t"/>
          <a:lstStyle/>
          <a:p>
            <a:pPr marL="0" indent="0" algn="l">
              <a:lnSpc>
                <a:spcPts val="2238"/>
              </a:lnSpc>
              <a:buNone/>
            </a:pPr>
            <a:r>
              <a:rPr lang="en-US" sz="1790" dirty="0">
                <a:solidFill>
                  <a:srgbClr val="CFD0D8"/>
                </a:solidFill>
                <a:latin typeface="Roboto" pitchFamily="34" charset="0"/>
                <a:ea typeface="Roboto" pitchFamily="34" charset="-122"/>
                <a:cs typeface="Roboto" pitchFamily="34" charset="-120"/>
              </a:rPr>
              <a:t>Be Cautious of Downloads</a:t>
            </a:r>
            <a:endParaRPr lang="en-US" sz="1790" dirty="0"/>
          </a:p>
        </p:txBody>
      </p:sp>
      <p:sp>
        <p:nvSpPr>
          <p:cNvPr id="12" name="Text 5"/>
          <p:cNvSpPr/>
          <p:nvPr/>
        </p:nvSpPr>
        <p:spPr>
          <a:xfrm>
            <a:off x="1818561" y="3655457"/>
            <a:ext cx="6688931" cy="290870"/>
          </a:xfrm>
          <a:prstGeom prst="rect">
            <a:avLst/>
          </a:prstGeom>
          <a:noFill/>
          <a:ln/>
        </p:spPr>
        <p:txBody>
          <a:bodyPr wrap="none" rtlCol="0" anchor="t"/>
          <a:lstStyle/>
          <a:p>
            <a:pPr marL="0" indent="0" algn="l">
              <a:lnSpc>
                <a:spcPts val="2291"/>
              </a:lnSpc>
              <a:buNone/>
            </a:pPr>
            <a:r>
              <a:rPr lang="en-US" sz="1432" dirty="0">
                <a:solidFill>
                  <a:srgbClr val="CFD0D8"/>
                </a:solidFill>
                <a:latin typeface="Roboto" pitchFamily="34" charset="0"/>
                <a:ea typeface="Roboto" pitchFamily="34" charset="-122"/>
                <a:cs typeface="Roboto" pitchFamily="34" charset="-120"/>
              </a:rPr>
              <a:t>Only download software from trusted sources and avoid clicking suspicious links.</a:t>
            </a:r>
            <a:endParaRPr lang="en-US" sz="1432" dirty="0"/>
          </a:p>
        </p:txBody>
      </p:sp>
      <p:pic>
        <p:nvPicPr>
          <p:cNvPr id="13" name="Image 5" descr="preencoded.png"/>
          <p:cNvPicPr>
            <a:picLocks noChangeAspect="1"/>
          </p:cNvPicPr>
          <p:nvPr/>
        </p:nvPicPr>
        <p:blipFill>
          <a:blip r:embed="rId8"/>
          <a:stretch>
            <a:fillRect/>
          </a:stretch>
        </p:blipFill>
        <p:spPr>
          <a:xfrm>
            <a:off x="636508" y="4535329"/>
            <a:ext cx="909280" cy="1454825"/>
          </a:xfrm>
          <a:prstGeom prst="rect">
            <a:avLst/>
          </a:prstGeom>
        </p:spPr>
      </p:pic>
      <p:sp>
        <p:nvSpPr>
          <p:cNvPr id="14" name="Text 6"/>
          <p:cNvSpPr/>
          <p:nvPr/>
        </p:nvSpPr>
        <p:spPr>
          <a:xfrm>
            <a:off x="1818561" y="4717137"/>
            <a:ext cx="3123367" cy="284083"/>
          </a:xfrm>
          <a:prstGeom prst="rect">
            <a:avLst/>
          </a:prstGeom>
          <a:noFill/>
          <a:ln/>
        </p:spPr>
        <p:txBody>
          <a:bodyPr wrap="none" rtlCol="0" anchor="t"/>
          <a:lstStyle/>
          <a:p>
            <a:pPr marL="0" indent="0" algn="l">
              <a:lnSpc>
                <a:spcPts val="2238"/>
              </a:lnSpc>
              <a:buNone/>
            </a:pPr>
            <a:r>
              <a:rPr lang="en-US" sz="1790" dirty="0">
                <a:solidFill>
                  <a:srgbClr val="CFD0D8"/>
                </a:solidFill>
                <a:latin typeface="Roboto" pitchFamily="34" charset="0"/>
                <a:ea typeface="Roboto" pitchFamily="34" charset="-122"/>
                <a:cs typeface="Roboto" pitchFamily="34" charset="-120"/>
              </a:rPr>
              <a:t>Keep Your Software Up to Date</a:t>
            </a:r>
            <a:endParaRPr lang="en-US" sz="1790" dirty="0"/>
          </a:p>
        </p:txBody>
      </p:sp>
      <p:sp>
        <p:nvSpPr>
          <p:cNvPr id="15" name="Text 7"/>
          <p:cNvSpPr/>
          <p:nvPr/>
        </p:nvSpPr>
        <p:spPr>
          <a:xfrm>
            <a:off x="1818561" y="5110282"/>
            <a:ext cx="6688931" cy="290870"/>
          </a:xfrm>
          <a:prstGeom prst="rect">
            <a:avLst/>
          </a:prstGeom>
          <a:noFill/>
          <a:ln/>
        </p:spPr>
        <p:txBody>
          <a:bodyPr wrap="none" rtlCol="0" anchor="t"/>
          <a:lstStyle/>
          <a:p>
            <a:pPr marL="0" indent="0" algn="l">
              <a:lnSpc>
                <a:spcPts val="2291"/>
              </a:lnSpc>
              <a:buNone/>
            </a:pPr>
            <a:r>
              <a:rPr lang="en-US" sz="1432" dirty="0">
                <a:solidFill>
                  <a:srgbClr val="CFD0D8"/>
                </a:solidFill>
                <a:latin typeface="Roboto" pitchFamily="34" charset="0"/>
                <a:ea typeface="Roboto" pitchFamily="34" charset="-122"/>
                <a:cs typeface="Roboto" pitchFamily="34" charset="-120"/>
              </a:rPr>
              <a:t>Regularly update your operating system and software to patch vulnerabilities.</a:t>
            </a:r>
            <a:endParaRPr lang="en-US" sz="1432" dirty="0"/>
          </a:p>
        </p:txBody>
      </p:sp>
      <p:pic>
        <p:nvPicPr>
          <p:cNvPr id="16" name="Image 6" descr="preencoded.png"/>
          <p:cNvPicPr>
            <a:picLocks noChangeAspect="1"/>
          </p:cNvPicPr>
          <p:nvPr/>
        </p:nvPicPr>
        <p:blipFill>
          <a:blip r:embed="rId9"/>
          <a:stretch>
            <a:fillRect/>
          </a:stretch>
        </p:blipFill>
        <p:spPr>
          <a:xfrm>
            <a:off x="636508" y="5990153"/>
            <a:ext cx="909280" cy="1454825"/>
          </a:xfrm>
          <a:prstGeom prst="rect">
            <a:avLst/>
          </a:prstGeom>
        </p:spPr>
      </p:pic>
      <p:sp>
        <p:nvSpPr>
          <p:cNvPr id="17" name="Text 8"/>
          <p:cNvSpPr/>
          <p:nvPr/>
        </p:nvSpPr>
        <p:spPr>
          <a:xfrm>
            <a:off x="1818561" y="6171962"/>
            <a:ext cx="2273260" cy="284083"/>
          </a:xfrm>
          <a:prstGeom prst="rect">
            <a:avLst/>
          </a:prstGeom>
          <a:noFill/>
          <a:ln/>
        </p:spPr>
        <p:txBody>
          <a:bodyPr wrap="none" rtlCol="0" anchor="t"/>
          <a:lstStyle/>
          <a:p>
            <a:pPr marL="0" indent="0" algn="l">
              <a:lnSpc>
                <a:spcPts val="2238"/>
              </a:lnSpc>
              <a:buNone/>
            </a:pPr>
            <a:r>
              <a:rPr lang="en-US" sz="1790" dirty="0">
                <a:solidFill>
                  <a:srgbClr val="CFD0D8"/>
                </a:solidFill>
                <a:latin typeface="Roboto" pitchFamily="34" charset="0"/>
                <a:ea typeface="Roboto" pitchFamily="34" charset="-122"/>
                <a:cs typeface="Roboto" pitchFamily="34" charset="-120"/>
              </a:rPr>
              <a:t>Cover Your Webcam</a:t>
            </a:r>
            <a:endParaRPr lang="en-US" sz="1790" dirty="0"/>
          </a:p>
        </p:txBody>
      </p:sp>
      <p:sp>
        <p:nvSpPr>
          <p:cNvPr id="18" name="Text 9"/>
          <p:cNvSpPr/>
          <p:nvPr/>
        </p:nvSpPr>
        <p:spPr>
          <a:xfrm>
            <a:off x="1818561" y="6565106"/>
            <a:ext cx="6688931" cy="581739"/>
          </a:xfrm>
          <a:prstGeom prst="rect">
            <a:avLst/>
          </a:prstGeom>
          <a:noFill/>
          <a:ln/>
        </p:spPr>
        <p:txBody>
          <a:bodyPr wrap="square" rtlCol="0" anchor="t"/>
          <a:lstStyle/>
          <a:p>
            <a:pPr marL="0" indent="0" algn="l">
              <a:lnSpc>
                <a:spcPts val="2291"/>
              </a:lnSpc>
              <a:buNone/>
            </a:pPr>
            <a:r>
              <a:rPr lang="en-US" sz="1432" dirty="0">
                <a:solidFill>
                  <a:srgbClr val="CFD0D8"/>
                </a:solidFill>
                <a:latin typeface="Roboto" pitchFamily="34" charset="0"/>
                <a:ea typeface="Roboto" pitchFamily="34" charset="-122"/>
                <a:cs typeface="Roboto" pitchFamily="34" charset="-120"/>
              </a:rPr>
              <a:t>When not in use, cover your webcam with a physical cover to prevent unauthorized access.</a:t>
            </a:r>
            <a:endParaRPr lang="en-US" sz="1432" dirty="0"/>
          </a:p>
        </p:txBody>
      </p:sp>
      <p:pic>
        <p:nvPicPr>
          <p:cNvPr id="19" name="Image 7" descr="preencoded.png"/>
          <p:cNvPicPr>
            <a:picLocks noChangeAspect="1"/>
          </p:cNvPicPr>
          <p:nvPr/>
        </p:nvPicPr>
        <p:blipFill>
          <a:blip r:embed="rId10"/>
          <a:stretch>
            <a:fillRect/>
          </a:stretch>
        </p:blipFill>
        <p:spPr>
          <a:xfrm flipH="1">
            <a:off x="11972405" y="4717137"/>
            <a:ext cx="216131" cy="5162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83488" y="2731175"/>
            <a:ext cx="4919305" cy="2767132"/>
          </a:xfrm>
          <a:prstGeom prst="rect">
            <a:avLst/>
          </a:prstGeom>
        </p:spPr>
      </p:pic>
      <p:sp>
        <p:nvSpPr>
          <p:cNvPr id="6" name="Text 1"/>
          <p:cNvSpPr/>
          <p:nvPr/>
        </p:nvSpPr>
        <p:spPr>
          <a:xfrm>
            <a:off x="6280190" y="1889879"/>
            <a:ext cx="7556421" cy="1417558"/>
          </a:xfrm>
          <a:prstGeom prst="rect">
            <a:avLst/>
          </a:prstGeom>
          <a:noFill/>
          <a:ln/>
        </p:spPr>
        <p:txBody>
          <a:bodyPr wrap="square" rtlCol="0" anchor="t"/>
          <a:lstStyle/>
          <a:p>
            <a:pPr marL="0" indent="0">
              <a:lnSpc>
                <a:spcPts val="5581"/>
              </a:lnSpc>
              <a:buNone/>
            </a:pPr>
            <a:r>
              <a:rPr lang="en-US" sz="4465" dirty="0">
                <a:solidFill>
                  <a:srgbClr val="FFFFFF"/>
                </a:solidFill>
                <a:latin typeface="Roboto" pitchFamily="34" charset="0"/>
                <a:ea typeface="Roboto" pitchFamily="34" charset="-122"/>
                <a:cs typeface="Roboto" pitchFamily="34" charset="-120"/>
              </a:rPr>
              <a:t>Conclusion and Key Takeaways</a:t>
            </a:r>
            <a:endParaRPr lang="en-US" sz="4465" dirty="0"/>
          </a:p>
        </p:txBody>
      </p:sp>
      <p:sp>
        <p:nvSpPr>
          <p:cNvPr id="7" name="Shape 2"/>
          <p:cNvSpPr/>
          <p:nvPr/>
        </p:nvSpPr>
        <p:spPr>
          <a:xfrm>
            <a:off x="6280190" y="3647599"/>
            <a:ext cx="7556421" cy="2692003"/>
          </a:xfrm>
          <a:prstGeom prst="roundRect">
            <a:avLst>
              <a:gd name="adj" fmla="val 3539"/>
            </a:avLst>
          </a:prstGeom>
          <a:noFill/>
          <a:ln w="7620">
            <a:solidFill>
              <a:srgbClr val="FFFFFF">
                <a:alpha val="24000"/>
              </a:srgbClr>
            </a:solidFill>
            <a:prstDash val="solid"/>
          </a:ln>
        </p:spPr>
      </p:sp>
      <p:sp>
        <p:nvSpPr>
          <p:cNvPr id="8" name="Shape 3"/>
          <p:cNvSpPr/>
          <p:nvPr/>
        </p:nvSpPr>
        <p:spPr>
          <a:xfrm>
            <a:off x="6287810" y="3655219"/>
            <a:ext cx="7541181" cy="1013222"/>
          </a:xfrm>
          <a:prstGeom prst="rect">
            <a:avLst/>
          </a:prstGeom>
          <a:solidFill>
            <a:srgbClr val="FFFFFF">
              <a:alpha val="4000"/>
            </a:srgbClr>
          </a:solidFill>
          <a:ln/>
        </p:spPr>
      </p:sp>
      <p:sp>
        <p:nvSpPr>
          <p:cNvPr id="9" name="Text 4"/>
          <p:cNvSpPr/>
          <p:nvPr/>
        </p:nvSpPr>
        <p:spPr>
          <a:xfrm>
            <a:off x="6514624" y="3798927"/>
            <a:ext cx="3313152" cy="362903"/>
          </a:xfrm>
          <a:prstGeom prst="rect">
            <a:avLst/>
          </a:prstGeom>
          <a:noFill/>
          <a:ln/>
        </p:spPr>
        <p:txBody>
          <a:bodyPr wrap="none" rtlCol="0" anchor="t"/>
          <a:lstStyle/>
          <a:p>
            <a:pPr marL="0" indent="0">
              <a:lnSpc>
                <a:spcPts val="2858"/>
              </a:lnSpc>
              <a:buNone/>
            </a:pPr>
            <a:r>
              <a:rPr lang="en-US" sz="1786" dirty="0">
                <a:solidFill>
                  <a:srgbClr val="CFD0D8"/>
                </a:solidFill>
                <a:latin typeface="Roboto" pitchFamily="34" charset="0"/>
                <a:ea typeface="Roboto" pitchFamily="34" charset="-122"/>
                <a:cs typeface="Roboto" pitchFamily="34" charset="-120"/>
              </a:rPr>
              <a:t>Protect your privacy.</a:t>
            </a:r>
            <a:endParaRPr lang="en-US" sz="1786" dirty="0"/>
          </a:p>
        </p:txBody>
      </p:sp>
      <p:sp>
        <p:nvSpPr>
          <p:cNvPr id="10" name="Text 5"/>
          <p:cNvSpPr/>
          <p:nvPr/>
        </p:nvSpPr>
        <p:spPr>
          <a:xfrm>
            <a:off x="10289024" y="3798927"/>
            <a:ext cx="3313152" cy="725805"/>
          </a:xfrm>
          <a:prstGeom prst="rect">
            <a:avLst/>
          </a:prstGeom>
          <a:noFill/>
          <a:ln/>
        </p:spPr>
        <p:txBody>
          <a:bodyPr wrap="square" rtlCol="0" anchor="t"/>
          <a:lstStyle/>
          <a:p>
            <a:pPr marL="0" indent="0">
              <a:lnSpc>
                <a:spcPts val="2858"/>
              </a:lnSpc>
              <a:buNone/>
            </a:pPr>
            <a:r>
              <a:rPr lang="en-US" sz="1786" dirty="0">
                <a:solidFill>
                  <a:srgbClr val="CFD0D8"/>
                </a:solidFill>
                <a:latin typeface="Roboto" pitchFamily="34" charset="0"/>
                <a:ea typeface="Roboto" pitchFamily="34" charset="-122"/>
                <a:cs typeface="Roboto" pitchFamily="34" charset="-120"/>
              </a:rPr>
              <a:t>Be cautious of suspicious downloads and emails.</a:t>
            </a:r>
            <a:endParaRPr lang="en-US" sz="1786" dirty="0"/>
          </a:p>
        </p:txBody>
      </p:sp>
      <p:sp>
        <p:nvSpPr>
          <p:cNvPr id="11" name="Shape 6"/>
          <p:cNvSpPr/>
          <p:nvPr/>
        </p:nvSpPr>
        <p:spPr>
          <a:xfrm>
            <a:off x="6287810" y="4668441"/>
            <a:ext cx="7541181" cy="650319"/>
          </a:xfrm>
          <a:prstGeom prst="rect">
            <a:avLst/>
          </a:prstGeom>
          <a:solidFill>
            <a:srgbClr val="000000">
              <a:alpha val="4000"/>
            </a:srgbClr>
          </a:solidFill>
          <a:ln/>
        </p:spPr>
      </p:sp>
      <p:sp>
        <p:nvSpPr>
          <p:cNvPr id="12" name="Text 7"/>
          <p:cNvSpPr/>
          <p:nvPr/>
        </p:nvSpPr>
        <p:spPr>
          <a:xfrm>
            <a:off x="6514624" y="4812149"/>
            <a:ext cx="3313152" cy="362903"/>
          </a:xfrm>
          <a:prstGeom prst="rect">
            <a:avLst/>
          </a:prstGeom>
          <a:noFill/>
          <a:ln/>
        </p:spPr>
        <p:txBody>
          <a:bodyPr wrap="none" rtlCol="0" anchor="t"/>
          <a:lstStyle/>
          <a:p>
            <a:pPr marL="0" indent="0">
              <a:lnSpc>
                <a:spcPts val="2858"/>
              </a:lnSpc>
              <a:buNone/>
            </a:pPr>
            <a:r>
              <a:rPr lang="en-US" sz="1786" dirty="0">
                <a:solidFill>
                  <a:srgbClr val="CFD0D8"/>
                </a:solidFill>
                <a:latin typeface="Roboto" pitchFamily="34" charset="0"/>
                <a:ea typeface="Roboto" pitchFamily="34" charset="-122"/>
                <a:cs typeface="Roboto" pitchFamily="34" charset="-120"/>
              </a:rPr>
              <a:t>Use a strong password.</a:t>
            </a:r>
            <a:endParaRPr lang="en-US" sz="1786" dirty="0"/>
          </a:p>
        </p:txBody>
      </p:sp>
      <p:sp>
        <p:nvSpPr>
          <p:cNvPr id="13" name="Text 8"/>
          <p:cNvSpPr/>
          <p:nvPr/>
        </p:nvSpPr>
        <p:spPr>
          <a:xfrm>
            <a:off x="10289024" y="4812149"/>
            <a:ext cx="3313152" cy="362903"/>
          </a:xfrm>
          <a:prstGeom prst="rect">
            <a:avLst/>
          </a:prstGeom>
          <a:noFill/>
          <a:ln/>
        </p:spPr>
        <p:txBody>
          <a:bodyPr wrap="none" rtlCol="0" anchor="t"/>
          <a:lstStyle/>
          <a:p>
            <a:pPr marL="0" indent="0">
              <a:lnSpc>
                <a:spcPts val="2858"/>
              </a:lnSpc>
              <a:buNone/>
            </a:pPr>
            <a:r>
              <a:rPr lang="en-US" sz="1786" dirty="0">
                <a:solidFill>
                  <a:srgbClr val="CFD0D8"/>
                </a:solidFill>
                <a:latin typeface="Roboto" pitchFamily="34" charset="0"/>
                <a:ea typeface="Roboto" pitchFamily="34" charset="-122"/>
                <a:cs typeface="Roboto" pitchFamily="34" charset="-120"/>
              </a:rPr>
              <a:t>Keep your software up-to-date.</a:t>
            </a:r>
            <a:endParaRPr lang="en-US" sz="1786" dirty="0"/>
          </a:p>
        </p:txBody>
      </p:sp>
      <p:sp>
        <p:nvSpPr>
          <p:cNvPr id="14" name="Shape 9"/>
          <p:cNvSpPr/>
          <p:nvPr/>
        </p:nvSpPr>
        <p:spPr>
          <a:xfrm>
            <a:off x="6287810" y="5318760"/>
            <a:ext cx="7541181" cy="1013222"/>
          </a:xfrm>
          <a:prstGeom prst="rect">
            <a:avLst/>
          </a:prstGeom>
          <a:solidFill>
            <a:srgbClr val="FFFFFF">
              <a:alpha val="4000"/>
            </a:srgbClr>
          </a:solidFill>
          <a:ln/>
        </p:spPr>
      </p:sp>
      <p:sp>
        <p:nvSpPr>
          <p:cNvPr id="15" name="Text 10"/>
          <p:cNvSpPr/>
          <p:nvPr/>
        </p:nvSpPr>
        <p:spPr>
          <a:xfrm>
            <a:off x="6514624" y="5462468"/>
            <a:ext cx="3313152" cy="362903"/>
          </a:xfrm>
          <a:prstGeom prst="rect">
            <a:avLst/>
          </a:prstGeom>
          <a:noFill/>
          <a:ln/>
        </p:spPr>
        <p:txBody>
          <a:bodyPr wrap="none" rtlCol="0" anchor="t"/>
          <a:lstStyle/>
          <a:p>
            <a:pPr marL="0" indent="0">
              <a:lnSpc>
                <a:spcPts val="2858"/>
              </a:lnSpc>
              <a:buNone/>
            </a:pPr>
            <a:r>
              <a:rPr lang="en-US" sz="1786" dirty="0">
                <a:solidFill>
                  <a:srgbClr val="CFD0D8"/>
                </a:solidFill>
                <a:latin typeface="Roboto" pitchFamily="34" charset="0"/>
                <a:ea typeface="Roboto" pitchFamily="34" charset="-122"/>
                <a:cs typeface="Roboto" pitchFamily="34" charset="-120"/>
              </a:rPr>
              <a:t>Use anti-malware software.</a:t>
            </a:r>
            <a:endParaRPr lang="en-US" sz="1786" dirty="0"/>
          </a:p>
        </p:txBody>
      </p:sp>
      <p:sp>
        <p:nvSpPr>
          <p:cNvPr id="16" name="Text 11"/>
          <p:cNvSpPr/>
          <p:nvPr/>
        </p:nvSpPr>
        <p:spPr>
          <a:xfrm>
            <a:off x="10289024" y="5462468"/>
            <a:ext cx="3313152" cy="725805"/>
          </a:xfrm>
          <a:prstGeom prst="rect">
            <a:avLst/>
          </a:prstGeom>
          <a:noFill/>
          <a:ln/>
        </p:spPr>
        <p:txBody>
          <a:bodyPr wrap="square" rtlCol="0" anchor="t"/>
          <a:lstStyle/>
          <a:p>
            <a:pPr marL="0" indent="0">
              <a:lnSpc>
                <a:spcPts val="2858"/>
              </a:lnSpc>
              <a:buNone/>
            </a:pPr>
            <a:r>
              <a:rPr lang="en-US" sz="1786" dirty="0">
                <a:solidFill>
                  <a:srgbClr val="CFD0D8"/>
                </a:solidFill>
                <a:latin typeface="Roboto" pitchFamily="34" charset="0"/>
                <a:ea typeface="Roboto" pitchFamily="34" charset="-122"/>
                <a:cs typeface="Roboto" pitchFamily="34" charset="-120"/>
              </a:rPr>
              <a:t>Cover your webcam when not in use.</a:t>
            </a:r>
            <a:endParaRPr lang="en-US" sz="1786" dirty="0"/>
          </a:p>
        </p:txBody>
      </p:sp>
      <p:pic>
        <p:nvPicPr>
          <p:cNvPr id="17" name="Image 3" descr="preencoded.png"/>
          <p:cNvPicPr>
            <a:picLocks noChangeAspect="1"/>
          </p:cNvPicPr>
          <p:nvPr/>
        </p:nvPicPr>
        <p:blipFill>
          <a:blip r:embed="rId6"/>
          <a:stretch>
            <a:fillRect/>
          </a:stretch>
        </p:blipFill>
        <p:spPr>
          <a:xfrm flipH="1">
            <a:off x="361441" y="-118"/>
            <a:ext cx="191396" cy="4571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18">
              <a:alpha val="80000"/>
            </a:srgbClr>
          </a:solidFill>
          <a:ln/>
        </p:spPr>
      </p:sp>
      <p:pic>
        <p:nvPicPr>
          <p:cNvPr id="6" name="Image 2" descr="preencoded.png"/>
          <p:cNvPicPr>
            <a:picLocks noChangeAspect="1"/>
          </p:cNvPicPr>
          <p:nvPr/>
        </p:nvPicPr>
        <p:blipFill>
          <a:blip r:embed="rId5"/>
          <a:stretch>
            <a:fillRect/>
          </a:stretch>
        </p:blipFill>
        <p:spPr>
          <a:xfrm>
            <a:off x="1302187" y="774502"/>
            <a:ext cx="3826788" cy="2365058"/>
          </a:xfrm>
          <a:prstGeom prst="rect">
            <a:avLst/>
          </a:prstGeom>
        </p:spPr>
      </p:pic>
      <p:sp>
        <p:nvSpPr>
          <p:cNvPr id="7" name="Text 2"/>
          <p:cNvSpPr/>
          <p:nvPr/>
        </p:nvSpPr>
        <p:spPr>
          <a:xfrm>
            <a:off x="1302187" y="3366849"/>
            <a:ext cx="2585442" cy="284083"/>
          </a:xfrm>
          <a:prstGeom prst="rect">
            <a:avLst/>
          </a:prstGeom>
          <a:noFill/>
          <a:ln/>
        </p:spPr>
        <p:txBody>
          <a:bodyPr wrap="none" rtlCol="0" anchor="t"/>
          <a:lstStyle/>
          <a:p>
            <a:pPr marL="0" indent="0" algn="l">
              <a:lnSpc>
                <a:spcPts val="2238"/>
              </a:lnSpc>
              <a:buNone/>
            </a:pPr>
            <a:r>
              <a:rPr lang="en-US" sz="1790" dirty="0">
                <a:solidFill>
                  <a:srgbClr val="CFD0D8"/>
                </a:solidFill>
                <a:latin typeface="Roboto" pitchFamily="34" charset="0"/>
                <a:ea typeface="Roboto" pitchFamily="34" charset="-122"/>
                <a:cs typeface="Roboto" pitchFamily="34" charset="-120"/>
              </a:rPr>
              <a:t>Unusual Webcam Activity</a:t>
            </a:r>
            <a:endParaRPr lang="en-US" sz="1790" dirty="0"/>
          </a:p>
        </p:txBody>
      </p:sp>
      <p:sp>
        <p:nvSpPr>
          <p:cNvPr id="8" name="Text 3"/>
          <p:cNvSpPr/>
          <p:nvPr/>
        </p:nvSpPr>
        <p:spPr>
          <a:xfrm>
            <a:off x="1302187" y="3759994"/>
            <a:ext cx="3826788" cy="872609"/>
          </a:xfrm>
          <a:prstGeom prst="rect">
            <a:avLst/>
          </a:prstGeom>
          <a:noFill/>
          <a:ln/>
        </p:spPr>
        <p:txBody>
          <a:bodyPr wrap="square" rtlCol="0" anchor="t"/>
          <a:lstStyle/>
          <a:p>
            <a:pPr marL="0" indent="0" algn="l">
              <a:lnSpc>
                <a:spcPts val="2291"/>
              </a:lnSpc>
              <a:buNone/>
            </a:pPr>
            <a:r>
              <a:rPr lang="en-US" sz="1432" dirty="0">
                <a:solidFill>
                  <a:srgbClr val="CFD0D8"/>
                </a:solidFill>
                <a:latin typeface="Roboto" pitchFamily="34" charset="0"/>
                <a:ea typeface="Roboto" pitchFamily="34" charset="-122"/>
                <a:cs typeface="Roboto" pitchFamily="34" charset="-120"/>
              </a:rPr>
              <a:t>Unexplained camera light activation or unexpected webcam movements could be a sign of spyware.</a:t>
            </a:r>
            <a:endParaRPr lang="en-US" sz="1432" dirty="0"/>
          </a:p>
        </p:txBody>
      </p:sp>
      <p:pic>
        <p:nvPicPr>
          <p:cNvPr id="9" name="Image 3" descr="preencoded.png"/>
          <p:cNvPicPr>
            <a:picLocks noChangeAspect="1"/>
          </p:cNvPicPr>
          <p:nvPr/>
        </p:nvPicPr>
        <p:blipFill>
          <a:blip r:embed="rId6"/>
          <a:stretch>
            <a:fillRect/>
          </a:stretch>
        </p:blipFill>
        <p:spPr>
          <a:xfrm>
            <a:off x="5401747" y="774502"/>
            <a:ext cx="3826788" cy="2365058"/>
          </a:xfrm>
          <a:prstGeom prst="rect">
            <a:avLst/>
          </a:prstGeom>
        </p:spPr>
      </p:pic>
      <p:sp>
        <p:nvSpPr>
          <p:cNvPr id="10" name="Text 4"/>
          <p:cNvSpPr/>
          <p:nvPr/>
        </p:nvSpPr>
        <p:spPr>
          <a:xfrm>
            <a:off x="5401747" y="3366849"/>
            <a:ext cx="2273260" cy="284083"/>
          </a:xfrm>
          <a:prstGeom prst="rect">
            <a:avLst/>
          </a:prstGeom>
          <a:noFill/>
          <a:ln/>
        </p:spPr>
        <p:txBody>
          <a:bodyPr wrap="none" rtlCol="0" anchor="t"/>
          <a:lstStyle/>
          <a:p>
            <a:pPr marL="0" indent="0" algn="l">
              <a:lnSpc>
                <a:spcPts val="2238"/>
              </a:lnSpc>
              <a:buNone/>
            </a:pPr>
            <a:r>
              <a:rPr lang="en-US" sz="1790" dirty="0">
                <a:solidFill>
                  <a:srgbClr val="CFD0D8"/>
                </a:solidFill>
                <a:latin typeface="Roboto" pitchFamily="34" charset="0"/>
                <a:ea typeface="Roboto" pitchFamily="34" charset="-122"/>
                <a:cs typeface="Roboto" pitchFamily="34" charset="-120"/>
              </a:rPr>
              <a:t>Privacy Warnings</a:t>
            </a:r>
            <a:endParaRPr lang="en-US" sz="1790" dirty="0"/>
          </a:p>
        </p:txBody>
      </p:sp>
      <p:sp>
        <p:nvSpPr>
          <p:cNvPr id="11" name="Text 5"/>
          <p:cNvSpPr/>
          <p:nvPr/>
        </p:nvSpPr>
        <p:spPr>
          <a:xfrm>
            <a:off x="5401747" y="3759994"/>
            <a:ext cx="3826788" cy="872609"/>
          </a:xfrm>
          <a:prstGeom prst="rect">
            <a:avLst/>
          </a:prstGeom>
          <a:noFill/>
          <a:ln/>
        </p:spPr>
        <p:txBody>
          <a:bodyPr wrap="square" rtlCol="0" anchor="t"/>
          <a:lstStyle/>
          <a:p>
            <a:pPr marL="0" indent="0" algn="l">
              <a:lnSpc>
                <a:spcPts val="2291"/>
              </a:lnSpc>
              <a:buNone/>
            </a:pPr>
            <a:r>
              <a:rPr lang="en-US" sz="1432" dirty="0">
                <a:solidFill>
                  <a:srgbClr val="CFD0D8"/>
                </a:solidFill>
                <a:latin typeface="Roboto" pitchFamily="34" charset="0"/>
                <a:ea typeface="Roboto" pitchFamily="34" charset="-122"/>
                <a:cs typeface="Roboto" pitchFamily="34" charset="-120"/>
              </a:rPr>
              <a:t>Receiving alerts about unauthorized webcam access or privacy violations may indicate the presence of spyware.</a:t>
            </a:r>
            <a:endParaRPr lang="en-US" sz="1432" dirty="0"/>
          </a:p>
        </p:txBody>
      </p:sp>
      <p:pic>
        <p:nvPicPr>
          <p:cNvPr id="12" name="Image 4" descr="preencoded.png"/>
          <p:cNvPicPr>
            <a:picLocks noChangeAspect="1"/>
          </p:cNvPicPr>
          <p:nvPr/>
        </p:nvPicPr>
        <p:blipFill>
          <a:blip r:embed="rId7"/>
          <a:stretch>
            <a:fillRect/>
          </a:stretch>
        </p:blipFill>
        <p:spPr>
          <a:xfrm>
            <a:off x="9501307" y="774502"/>
            <a:ext cx="3826788" cy="2365058"/>
          </a:xfrm>
          <a:prstGeom prst="rect">
            <a:avLst/>
          </a:prstGeom>
        </p:spPr>
      </p:pic>
      <p:sp>
        <p:nvSpPr>
          <p:cNvPr id="13" name="Text 6"/>
          <p:cNvSpPr/>
          <p:nvPr/>
        </p:nvSpPr>
        <p:spPr>
          <a:xfrm>
            <a:off x="9501307" y="3366849"/>
            <a:ext cx="3279338" cy="284083"/>
          </a:xfrm>
          <a:prstGeom prst="rect">
            <a:avLst/>
          </a:prstGeom>
          <a:noFill/>
          <a:ln/>
        </p:spPr>
        <p:txBody>
          <a:bodyPr wrap="none" rtlCol="0" anchor="t"/>
          <a:lstStyle/>
          <a:p>
            <a:pPr marL="0" indent="0" algn="l">
              <a:lnSpc>
                <a:spcPts val="2238"/>
              </a:lnSpc>
              <a:buNone/>
            </a:pPr>
            <a:r>
              <a:rPr lang="en-US" sz="1790" dirty="0">
                <a:solidFill>
                  <a:srgbClr val="CFD0D8"/>
                </a:solidFill>
                <a:latin typeface="Roboto" pitchFamily="34" charset="0"/>
                <a:ea typeface="Roboto" pitchFamily="34" charset="-122"/>
                <a:cs typeface="Roboto" pitchFamily="34" charset="-120"/>
              </a:rPr>
              <a:t>Decreased System Performance</a:t>
            </a:r>
            <a:endParaRPr lang="en-US" sz="1790" dirty="0"/>
          </a:p>
        </p:txBody>
      </p:sp>
      <p:sp>
        <p:nvSpPr>
          <p:cNvPr id="14" name="Text 7"/>
          <p:cNvSpPr/>
          <p:nvPr/>
        </p:nvSpPr>
        <p:spPr>
          <a:xfrm>
            <a:off x="9501307" y="3759994"/>
            <a:ext cx="3826788" cy="872609"/>
          </a:xfrm>
          <a:prstGeom prst="rect">
            <a:avLst/>
          </a:prstGeom>
          <a:noFill/>
          <a:ln/>
        </p:spPr>
        <p:txBody>
          <a:bodyPr wrap="square" rtlCol="0" anchor="t"/>
          <a:lstStyle/>
          <a:p>
            <a:pPr marL="0" indent="0" algn="l">
              <a:lnSpc>
                <a:spcPts val="2291"/>
              </a:lnSpc>
              <a:buNone/>
            </a:pPr>
            <a:r>
              <a:rPr lang="en-US" sz="1432" dirty="0">
                <a:solidFill>
                  <a:srgbClr val="CFD0D8"/>
                </a:solidFill>
                <a:latin typeface="Roboto" pitchFamily="34" charset="0"/>
                <a:ea typeface="Roboto" pitchFamily="34" charset="-122"/>
                <a:cs typeface="Roboto" pitchFamily="34" charset="-120"/>
              </a:rPr>
              <a:t>Sudden slowdowns or crashes on your device could be a sign that spyware is running in the background.</a:t>
            </a:r>
            <a:endParaRPr lang="en-US" sz="1432" dirty="0"/>
          </a:p>
        </p:txBody>
      </p:sp>
      <p:sp>
        <p:nvSpPr>
          <p:cNvPr id="15" name="Text 8"/>
          <p:cNvSpPr/>
          <p:nvPr/>
        </p:nvSpPr>
        <p:spPr>
          <a:xfrm>
            <a:off x="1302187" y="4905375"/>
            <a:ext cx="5399961" cy="568285"/>
          </a:xfrm>
          <a:prstGeom prst="rect">
            <a:avLst/>
          </a:prstGeom>
          <a:noFill/>
          <a:ln/>
        </p:spPr>
        <p:txBody>
          <a:bodyPr wrap="none" rtlCol="0" anchor="t"/>
          <a:lstStyle/>
          <a:p>
            <a:pPr marL="0" indent="0">
              <a:lnSpc>
                <a:spcPts val="4475"/>
              </a:lnSpc>
              <a:buNone/>
            </a:pPr>
            <a:r>
              <a:rPr lang="en-US" sz="3580" dirty="0">
                <a:solidFill>
                  <a:srgbClr val="FFFFFF"/>
                </a:solidFill>
                <a:latin typeface="Roboto" pitchFamily="34" charset="0"/>
                <a:ea typeface="Roboto" pitchFamily="34" charset="-122"/>
                <a:cs typeface="Roboto" pitchFamily="34" charset="-120"/>
              </a:rPr>
              <a:t>Signs of Webcam Spyware</a:t>
            </a:r>
            <a:endParaRPr lang="en-US" sz="3580" dirty="0"/>
          </a:p>
        </p:txBody>
      </p:sp>
      <p:sp>
        <p:nvSpPr>
          <p:cNvPr id="16" name="Text 9"/>
          <p:cNvSpPr/>
          <p:nvPr/>
        </p:nvSpPr>
        <p:spPr>
          <a:xfrm>
            <a:off x="1592937" y="5746433"/>
            <a:ext cx="11735157" cy="290870"/>
          </a:xfrm>
          <a:prstGeom prst="rect">
            <a:avLst/>
          </a:prstGeom>
          <a:noFill/>
          <a:ln/>
        </p:spPr>
        <p:txBody>
          <a:bodyPr wrap="none" rtlCol="0" anchor="t"/>
          <a:lstStyle/>
          <a:p>
            <a:pPr marL="342900" indent="-342900" algn="l">
              <a:lnSpc>
                <a:spcPts val="2291"/>
              </a:lnSpc>
              <a:buSzPct val="100000"/>
              <a:buChar char="•"/>
            </a:pPr>
            <a:r>
              <a:rPr lang="en-US" sz="1432" b="1" dirty="0">
                <a:solidFill>
                  <a:srgbClr val="CFD0D8"/>
                </a:solidFill>
                <a:latin typeface="Roboto" pitchFamily="34" charset="0"/>
                <a:ea typeface="Roboto" pitchFamily="34" charset="-122"/>
                <a:cs typeface="Roboto" pitchFamily="34" charset="-120"/>
              </a:rPr>
              <a:t>Webcam Indicator Light</a:t>
            </a:r>
            <a:r>
              <a:rPr lang="en-US" sz="1432" dirty="0">
                <a:solidFill>
                  <a:srgbClr val="CFD0D8"/>
                </a:solidFill>
                <a:latin typeface="Roboto" pitchFamily="34" charset="0"/>
                <a:ea typeface="Roboto" pitchFamily="34" charset="-122"/>
                <a:cs typeface="Roboto" pitchFamily="34" charset="-120"/>
              </a:rPr>
              <a:t> - Your webcam's indicator light may turn on unexpectedly, even when you're not using the camera.</a:t>
            </a:r>
            <a:endParaRPr lang="en-US" sz="1432" dirty="0"/>
          </a:p>
        </p:txBody>
      </p:sp>
      <p:sp>
        <p:nvSpPr>
          <p:cNvPr id="17" name="Text 10"/>
          <p:cNvSpPr/>
          <p:nvPr/>
        </p:nvSpPr>
        <p:spPr>
          <a:xfrm>
            <a:off x="1592937" y="6100882"/>
            <a:ext cx="11735157" cy="290870"/>
          </a:xfrm>
          <a:prstGeom prst="rect">
            <a:avLst/>
          </a:prstGeom>
          <a:noFill/>
          <a:ln/>
        </p:spPr>
        <p:txBody>
          <a:bodyPr wrap="none" rtlCol="0" anchor="t"/>
          <a:lstStyle/>
          <a:p>
            <a:pPr marL="342900" indent="-342900" algn="l">
              <a:lnSpc>
                <a:spcPts val="2291"/>
              </a:lnSpc>
              <a:buSzPct val="100000"/>
              <a:buChar char="•"/>
            </a:pPr>
            <a:r>
              <a:rPr lang="en-US" sz="1432" b="1" dirty="0">
                <a:solidFill>
                  <a:srgbClr val="CFD0D8"/>
                </a:solidFill>
                <a:latin typeface="Roboto" pitchFamily="34" charset="0"/>
                <a:ea typeface="Roboto" pitchFamily="34" charset="-122"/>
                <a:cs typeface="Roboto" pitchFamily="34" charset="-120"/>
              </a:rPr>
              <a:t>Suspicious Applications</a:t>
            </a:r>
            <a:r>
              <a:rPr lang="en-US" sz="1432" dirty="0">
                <a:solidFill>
                  <a:srgbClr val="CFD0D8"/>
                </a:solidFill>
                <a:latin typeface="Roboto" pitchFamily="34" charset="0"/>
                <a:ea typeface="Roboto" pitchFamily="34" charset="-122"/>
                <a:cs typeface="Roboto" pitchFamily="34" charset="-120"/>
              </a:rPr>
              <a:t> - Keep an eye out for unknown programs running in the background that may be accessing your webcam.</a:t>
            </a:r>
            <a:endParaRPr lang="en-US" sz="1432" dirty="0"/>
          </a:p>
        </p:txBody>
      </p:sp>
      <p:sp>
        <p:nvSpPr>
          <p:cNvPr id="18" name="Text 11"/>
          <p:cNvSpPr/>
          <p:nvPr/>
        </p:nvSpPr>
        <p:spPr>
          <a:xfrm>
            <a:off x="1592937" y="6455331"/>
            <a:ext cx="11735157" cy="290870"/>
          </a:xfrm>
          <a:prstGeom prst="rect">
            <a:avLst/>
          </a:prstGeom>
          <a:noFill/>
          <a:ln/>
        </p:spPr>
        <p:txBody>
          <a:bodyPr wrap="none" rtlCol="0" anchor="t"/>
          <a:lstStyle/>
          <a:p>
            <a:pPr marL="342900" indent="-342900" algn="l">
              <a:lnSpc>
                <a:spcPts val="2291"/>
              </a:lnSpc>
              <a:buSzPct val="100000"/>
              <a:buChar char="•"/>
            </a:pPr>
            <a:r>
              <a:rPr lang="en-US" sz="1432" b="1" dirty="0">
                <a:solidFill>
                  <a:srgbClr val="CFD0D8"/>
                </a:solidFill>
                <a:latin typeface="Roboto" pitchFamily="34" charset="0"/>
                <a:ea typeface="Roboto" pitchFamily="34" charset="-122"/>
                <a:cs typeface="Roboto" pitchFamily="34" charset="-120"/>
              </a:rPr>
              <a:t>Unexplained Video/Audio Recordings</a:t>
            </a:r>
            <a:r>
              <a:rPr lang="en-US" sz="1432" dirty="0">
                <a:solidFill>
                  <a:srgbClr val="CFD0D8"/>
                </a:solidFill>
                <a:latin typeface="Roboto" pitchFamily="34" charset="0"/>
                <a:ea typeface="Roboto" pitchFamily="34" charset="-122"/>
                <a:cs typeface="Roboto" pitchFamily="34" charset="-120"/>
              </a:rPr>
              <a:t> - Check for any unfamiliar video or audio files that could have been captured without your knowledge.</a:t>
            </a:r>
            <a:endParaRPr lang="en-US" sz="1432" dirty="0"/>
          </a:p>
        </p:txBody>
      </p:sp>
      <p:sp>
        <p:nvSpPr>
          <p:cNvPr id="19" name="Text 12"/>
          <p:cNvSpPr/>
          <p:nvPr/>
        </p:nvSpPr>
        <p:spPr>
          <a:xfrm>
            <a:off x="1592937" y="6809780"/>
            <a:ext cx="11735157" cy="290870"/>
          </a:xfrm>
          <a:prstGeom prst="rect">
            <a:avLst/>
          </a:prstGeom>
          <a:noFill/>
          <a:ln/>
        </p:spPr>
        <p:txBody>
          <a:bodyPr wrap="none" rtlCol="0" anchor="t"/>
          <a:lstStyle/>
          <a:p>
            <a:pPr marL="342900" indent="-342900" algn="l">
              <a:lnSpc>
                <a:spcPts val="2291"/>
              </a:lnSpc>
              <a:buSzPct val="100000"/>
              <a:buChar char="•"/>
            </a:pPr>
            <a:r>
              <a:rPr lang="en-US" sz="1432" b="1" dirty="0">
                <a:solidFill>
                  <a:srgbClr val="CFD0D8"/>
                </a:solidFill>
                <a:latin typeface="Roboto" pitchFamily="34" charset="0"/>
                <a:ea typeface="Roboto" pitchFamily="34" charset="-122"/>
                <a:cs typeface="Roboto" pitchFamily="34" charset="-120"/>
              </a:rPr>
              <a:t>Unusual Network Activity</a:t>
            </a:r>
            <a:r>
              <a:rPr lang="en-US" sz="1432" dirty="0">
                <a:solidFill>
                  <a:srgbClr val="CFD0D8"/>
                </a:solidFill>
                <a:latin typeface="Roboto" pitchFamily="34" charset="0"/>
                <a:ea typeface="Roboto" pitchFamily="34" charset="-122"/>
                <a:cs typeface="Roboto" pitchFamily="34" charset="-120"/>
              </a:rPr>
              <a:t> - Monitor your computer's network traffic for suspicious data transfers that may indicate webcam spyware in action.</a:t>
            </a:r>
            <a:endParaRPr lang="en-US" sz="1432" dirty="0"/>
          </a:p>
        </p:txBody>
      </p:sp>
      <p:sp>
        <p:nvSpPr>
          <p:cNvPr id="20" name="Text 13"/>
          <p:cNvSpPr/>
          <p:nvPr/>
        </p:nvSpPr>
        <p:spPr>
          <a:xfrm>
            <a:off x="1592937" y="7164229"/>
            <a:ext cx="11735157" cy="290870"/>
          </a:xfrm>
          <a:prstGeom prst="rect">
            <a:avLst/>
          </a:prstGeom>
          <a:noFill/>
          <a:ln/>
        </p:spPr>
        <p:txBody>
          <a:bodyPr wrap="none" rtlCol="0" anchor="t"/>
          <a:lstStyle/>
          <a:p>
            <a:pPr marL="342900" indent="-342900" algn="l">
              <a:lnSpc>
                <a:spcPts val="2291"/>
              </a:lnSpc>
              <a:buSzPct val="100000"/>
              <a:buChar char="•"/>
            </a:pPr>
            <a:r>
              <a:rPr lang="en-US" sz="1432" b="1" dirty="0">
                <a:solidFill>
                  <a:srgbClr val="CFD0D8"/>
                </a:solidFill>
                <a:latin typeface="Roboto" pitchFamily="34" charset="0"/>
                <a:ea typeface="Roboto" pitchFamily="34" charset="-122"/>
                <a:cs typeface="Roboto" pitchFamily="34" charset="-120"/>
              </a:rPr>
              <a:t>Decreased Performance</a:t>
            </a:r>
            <a:r>
              <a:rPr lang="en-US" sz="1432" dirty="0">
                <a:solidFill>
                  <a:srgbClr val="CFD0D8"/>
                </a:solidFill>
                <a:latin typeface="Roboto" pitchFamily="34" charset="0"/>
                <a:ea typeface="Roboto" pitchFamily="34" charset="-122"/>
                <a:cs typeface="Roboto" pitchFamily="34" charset="-120"/>
              </a:rPr>
              <a:t> - Spyware can slow down your system, so be aware of any unexplained performance issues.</a:t>
            </a:r>
            <a:endParaRPr lang="en-US" sz="1432" dirty="0"/>
          </a:p>
        </p:txBody>
      </p:sp>
      <p:pic>
        <p:nvPicPr>
          <p:cNvPr id="21" name="Image 5" descr="preencoded.png">
            <a:hlinkClick r:id="rId8"/>
          </p:cNvPr>
          <p:cNvPicPr>
            <a:picLocks noChangeAspect="1"/>
          </p:cNvPicPr>
          <p:nvPr/>
        </p:nvPicPr>
        <p:blipFill>
          <a:blip r:embed="rId9"/>
          <a:stretch>
            <a:fillRect/>
          </a:stretch>
        </p:blipFill>
        <p:spPr>
          <a:xfrm>
            <a:off x="13869583" y="0"/>
            <a:ext cx="191396" cy="4571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TotalTime>
  <Words>679</Words>
  <Application>Microsoft Office PowerPoint</Application>
  <PresentationFormat>Custom</PresentationFormat>
  <Paragraphs>90</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Bunny</cp:lastModifiedBy>
  <cp:revision>6</cp:revision>
  <dcterms:created xsi:type="dcterms:W3CDTF">2024-08-23T18:28:49Z</dcterms:created>
  <dcterms:modified xsi:type="dcterms:W3CDTF">2025-09-14T17:39:01Z</dcterms:modified>
</cp:coreProperties>
</file>